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290BAA67-64BD-47FF-B6D3-0012D84121E8}">
  <a:tblStyle styleId="{290BAA67-64BD-47FF-B6D3-0012D84121E8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fill>
          <a:solidFill>
            <a:schemeClr val="accent1">
              <a:alpha val="20000"/>
            </a:schemeClr>
          </a:solidFill>
        </a:fill>
      </a:tcStyle>
    </a:band1H>
    <a:band2H>
      <a:tcTxStyle/>
    </a:band2H>
    <a:band1V>
      <a:tcTxStyle/>
      <a:tcStyle>
        <a:fill>
          <a:solidFill>
            <a:schemeClr val="accent1">
              <a:alpha val="20000"/>
            </a:schemeClr>
          </a:solidFill>
        </a:fill>
      </a:tcStyle>
    </a:band1V>
    <a:band2V>
      <a:tcTxStyle/>
    </a:band2V>
    <a:lastCol>
      <a:tcTxStyle b="on" i="off"/>
    </a:lastCol>
    <a:firstCol>
      <a:tcTxStyle b="on" i="off"/>
    </a:firstCol>
    <a:lastRow>
      <a:tcTxStyle b="on" i="off"/>
      <a:tcStyle>
        <a:tcBdr>
          <a:top>
            <a:ln cap="flat" cmpd="sng" w="508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rgbClr val="FFFFFF">
              <a:alpha val="0"/>
            </a:srgbClr>
          </a:solidFill>
        </a:fill>
      </a:tcStyle>
    </a:lastRow>
    <a:seCell>
      <a:tcTxStyle/>
    </a:seCell>
    <a:swCell>
      <a:tcTxStyle/>
    </a:swCell>
    <a:firstRow>
      <a:tcTxStyle b="on" i="off"/>
      <a:tcStyle>
        <a:tcBdr>
          <a:bottom>
            <a:ln cap="flat" cmpd="sng" w="25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rgbClr val="FFFFFF">
              <a:alpha val="0"/>
            </a:srgbClr>
          </a:solidFill>
        </a:fill>
      </a:tcStyle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0" Type="http://schemas.openxmlformats.org/officeDocument/2006/relationships/slide" Target="slides/slide45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02" name="Google Shape;102;p4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2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2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4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2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6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8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2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0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p3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2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p32:notes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4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p3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6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p3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8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p3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41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p4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7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43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4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6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4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45cf6c947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g45cf6c947_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9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52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" name="Google Shape;288;p5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54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5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56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Google Shape;303;p5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5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309" name="Google Shape;309;p58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0" name="Google Shape;310;p58:notes"/>
          <p:cNvSpPr txBox="1"/>
          <p:nvPr>
            <p:ph idx="12" type="sldNum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6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318" name="Google Shape;318;p60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9" name="Google Shape;319;p60:notes"/>
          <p:cNvSpPr txBox="1"/>
          <p:nvPr>
            <p:ph idx="12" type="sldNum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6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328" name="Google Shape;328;p62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9" name="Google Shape;329;p62:notes"/>
          <p:cNvSpPr txBox="1"/>
          <p:nvPr>
            <p:ph idx="12" type="sldNum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8" name="Google Shape;118;p10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6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337" name="Google Shape;337;p64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8" name="Google Shape;338;p64:notes"/>
          <p:cNvSpPr txBox="1"/>
          <p:nvPr>
            <p:ph idx="12" type="sldNum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6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346" name="Google Shape;346;p66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7" name="Google Shape;347;p66:notes"/>
          <p:cNvSpPr txBox="1"/>
          <p:nvPr>
            <p:ph idx="12" type="sldNum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6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355" name="Google Shape;355;p68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6" name="Google Shape;356;p68:notes"/>
          <p:cNvSpPr txBox="1"/>
          <p:nvPr>
            <p:ph idx="12" type="sldNum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7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363" name="Google Shape;363;p70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4" name="Google Shape;364;p70:notes"/>
          <p:cNvSpPr txBox="1"/>
          <p:nvPr>
            <p:ph idx="12" type="sldNum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73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1" name="Google Shape;371;p7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75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8" name="Google Shape;378;p7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77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" name="Google Shape;386;p7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45cf6c947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4" name="Google Shape;394;g45cf6c947_2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45cf6c947_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" name="Google Shape;402;g45cf6c947_2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45cf6c947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Google Shape;410;g45cf6c947_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45cf6c947_27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30" name="Google Shape;130;g45cf6c947_2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79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7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81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8" name="Google Shape;428;p8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83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5" name="Google Shape;435;p8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85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2" name="Google Shape;442;p8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87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9" name="Google Shape;449;p8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89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6" name="Google Shape;456;p8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2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50" name="Google Shape;150;p14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b="0" i="0" lang="pt-BR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Entrevistados:2.000 pessoas;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b="0" i="0" lang="pt-BR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77,1% da populacão utilizam o ônibus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b="0" i="0" lang="pt-BR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1488 dos entrevistados (74,4%) afirmaram não existir NADA de positivo no transporte público de salvador</a:t>
            </a:r>
            <a:endParaRPr/>
          </a:p>
        </p:txBody>
      </p:sp>
      <p:sp>
        <p:nvSpPr>
          <p:cNvPr id="151" name="Google Shape;151;p14:notes"/>
          <p:cNvSpPr txBox="1"/>
          <p:nvPr>
            <p:ph idx="12" type="sldNum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6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66" name="Google Shape;166;p18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0" i="0" lang="pt-BR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0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2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lide de título" type="title">
  <p:cSld name="TITLE">
    <p:bg>
      <p:bgPr>
        <a:solidFill>
          <a:schemeClr val="dk2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"/>
          <p:cNvSpPr/>
          <p:nvPr/>
        </p:nvSpPr>
        <p:spPr>
          <a:xfrm>
            <a:off x="0" y="4478273"/>
            <a:ext cx="9144000" cy="66522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2"/>
          <p:cNvSpPr/>
          <p:nvPr/>
        </p:nvSpPr>
        <p:spPr>
          <a:xfrm>
            <a:off x="-9144" y="4539996"/>
            <a:ext cx="2249424" cy="53492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7;p2"/>
          <p:cNvSpPr/>
          <p:nvPr/>
        </p:nvSpPr>
        <p:spPr>
          <a:xfrm>
            <a:off x="2359151" y="4533137"/>
            <a:ext cx="6784847" cy="534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8;p2"/>
          <p:cNvSpPr txBox="1"/>
          <p:nvPr>
            <p:ph type="ctrTitle"/>
          </p:nvPr>
        </p:nvSpPr>
        <p:spPr>
          <a:xfrm>
            <a:off x="2362200" y="3028950"/>
            <a:ext cx="6476999" cy="13715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/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2pPr>
            <a:lvl3pPr indent="-88900" lvl="2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" type="subTitle"/>
          </p:nvPr>
        </p:nvSpPr>
        <p:spPr>
          <a:xfrm>
            <a:off x="2362200" y="4537528"/>
            <a:ext cx="6705599" cy="5143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/>
            </a:lvl1pPr>
            <a:lvl2pPr indent="0" lvl="1" marL="457200" marR="0" rtl="0" algn="ctr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/>
            </a:lvl2pPr>
            <a:lvl3pPr indent="0" lvl="2" marL="914400" marR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/>
            </a:lvl3pPr>
            <a:lvl4pPr indent="0" lvl="3" marL="137160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/>
            </a:lvl4pPr>
            <a:lvl5pPr indent="0" lvl="4" marL="182880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/>
            </a:lvl5pPr>
            <a:lvl6pPr indent="0" lvl="5" marL="2286000" marR="0" rt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/>
            </a:lvl6pPr>
            <a:lvl7pPr indent="0" lvl="6" marL="2743200" marR="0" rt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/>
            </a:lvl7pPr>
            <a:lvl8pPr indent="0" lvl="7" marL="3200400" marR="0" rt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/>
            </a:lvl8pPr>
            <a:lvl9pPr indent="0" lvl="8" marL="3657600" marR="0" rt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0" type="dt"/>
          </p:nvPr>
        </p:nvSpPr>
        <p:spPr>
          <a:xfrm>
            <a:off x="76200" y="4551523"/>
            <a:ext cx="2057400" cy="5143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9pPr>
          </a:lstStyle>
          <a:p/>
        </p:txBody>
      </p:sp>
      <p:sp>
        <p:nvSpPr>
          <p:cNvPr id="21" name="Google Shape;21;p2"/>
          <p:cNvSpPr txBox="1"/>
          <p:nvPr>
            <p:ph idx="11" type="ftr"/>
          </p:nvPr>
        </p:nvSpPr>
        <p:spPr>
          <a:xfrm>
            <a:off x="2085392" y="177404"/>
            <a:ext cx="5867400" cy="273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9pPr>
          </a:lstStyle>
          <a:p/>
        </p:txBody>
      </p:sp>
      <p:sp>
        <p:nvSpPr>
          <p:cNvPr id="22" name="Google Shape;22;p2"/>
          <p:cNvSpPr txBox="1"/>
          <p:nvPr>
            <p:ph idx="12" type="sldNum"/>
          </p:nvPr>
        </p:nvSpPr>
        <p:spPr>
          <a:xfrm>
            <a:off x="8001000" y="171450"/>
            <a:ext cx="838199" cy="2857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365760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 b="0" i="0" u="none" cap="none" strike="noStrike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magem com Legenda" type="picTx">
  <p:cSld name="PICTURE_WITH_CAPTION_TEXT">
    <p:bg>
      <p:bgPr>
        <a:blipFill rotWithShape="1">
          <a:blip r:embed="rId2">
            <a:alphaModFix/>
          </a:blip>
          <a:tile algn="tl" flip="none" tx="0" sx="100000" ty="0" sy="100000"/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idx="1" type="body"/>
          </p:nvPr>
        </p:nvSpPr>
        <p:spPr>
          <a:xfrm>
            <a:off x="1600200" y="4114800"/>
            <a:ext cx="7315200" cy="5143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▪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▪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▪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▪"/>
              <a:defRPr/>
            </a:lvl9pPr>
          </a:lstStyle>
          <a:p/>
        </p:txBody>
      </p:sp>
      <p:sp>
        <p:nvSpPr>
          <p:cNvPr id="76" name="Google Shape;76;p11"/>
          <p:cNvSpPr/>
          <p:nvPr/>
        </p:nvSpPr>
        <p:spPr>
          <a:xfrm>
            <a:off x="-9144" y="3429000"/>
            <a:ext cx="9144000" cy="66522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11"/>
          <p:cNvSpPr/>
          <p:nvPr/>
        </p:nvSpPr>
        <p:spPr>
          <a:xfrm>
            <a:off x="-9144" y="3497580"/>
            <a:ext cx="1463039" cy="53492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11"/>
          <p:cNvSpPr/>
          <p:nvPr/>
        </p:nvSpPr>
        <p:spPr>
          <a:xfrm>
            <a:off x="1545336" y="3490721"/>
            <a:ext cx="7598663" cy="534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11"/>
          <p:cNvSpPr txBox="1"/>
          <p:nvPr>
            <p:ph type="title"/>
          </p:nvPr>
        </p:nvSpPr>
        <p:spPr>
          <a:xfrm>
            <a:off x="1600200" y="3486150"/>
            <a:ext cx="7315200" cy="5143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0" name="Google Shape;80;p11"/>
          <p:cNvSpPr/>
          <p:nvPr/>
        </p:nvSpPr>
        <p:spPr>
          <a:xfrm>
            <a:off x="1447800" y="0"/>
            <a:ext cx="100584" cy="515035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11"/>
          <p:cNvSpPr txBox="1"/>
          <p:nvPr>
            <p:ph idx="10" type="dt"/>
          </p:nvPr>
        </p:nvSpPr>
        <p:spPr>
          <a:xfrm>
            <a:off x="6248400" y="4686300"/>
            <a:ext cx="2666999" cy="273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9pPr>
          </a:lstStyle>
          <a:p/>
        </p:txBody>
      </p:sp>
      <p:sp>
        <p:nvSpPr>
          <p:cNvPr id="82" name="Google Shape;82;p11"/>
          <p:cNvSpPr txBox="1"/>
          <p:nvPr>
            <p:ph idx="12" type="sldNum"/>
          </p:nvPr>
        </p:nvSpPr>
        <p:spPr>
          <a:xfrm>
            <a:off x="0" y="3500437"/>
            <a:ext cx="1447800" cy="49768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365760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 b="0" i="0" u="none" cap="none" strike="noStrike"/>
          </a:p>
        </p:txBody>
      </p:sp>
      <p:sp>
        <p:nvSpPr>
          <p:cNvPr id="83" name="Google Shape;83;p11"/>
          <p:cNvSpPr txBox="1"/>
          <p:nvPr>
            <p:ph idx="11" type="ftr"/>
          </p:nvPr>
        </p:nvSpPr>
        <p:spPr>
          <a:xfrm>
            <a:off x="1600200" y="4686155"/>
            <a:ext cx="4572000" cy="273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9pPr>
          </a:lstStyle>
          <a:p/>
        </p:txBody>
      </p:sp>
      <p:sp>
        <p:nvSpPr>
          <p:cNvPr id="84" name="Google Shape;84;p11"/>
          <p:cNvSpPr/>
          <p:nvPr>
            <p:ph idx="2" type="pic"/>
          </p:nvPr>
        </p:nvSpPr>
        <p:spPr>
          <a:xfrm>
            <a:off x="1560575" y="0"/>
            <a:ext cx="7583423" cy="3426714"/>
          </a:xfrm>
          <a:prstGeom prst="rect">
            <a:avLst/>
          </a:prstGeom>
          <a:solidFill>
            <a:srgbClr val="E9F0F5"/>
          </a:solidFill>
          <a:ln>
            <a:noFill/>
          </a:ln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ítulo e texto vertical" type="vertTx">
  <p:cSld name="VERTICAL_TEXT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2"/>
          <p:cNvSpPr txBox="1"/>
          <p:nvPr>
            <p:ph type="title"/>
          </p:nvPr>
        </p:nvSpPr>
        <p:spPr>
          <a:xfrm>
            <a:off x="609600" y="171450"/>
            <a:ext cx="8153399" cy="74294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7" name="Google Shape;87;p12"/>
          <p:cNvSpPr txBox="1"/>
          <p:nvPr>
            <p:ph idx="1" type="body"/>
          </p:nvPr>
        </p:nvSpPr>
        <p:spPr>
          <a:xfrm rot="5400000">
            <a:off x="2991992" y="-1179194"/>
            <a:ext cx="3394709" cy="81533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rtl="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◻"/>
              <a:defRPr/>
            </a:lvl1pPr>
            <a:lvl2pPr indent="-317500" lvl="1" marL="914400" rtl="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⬜"/>
              <a:defRPr/>
            </a:lvl2pPr>
            <a:lvl3pPr indent="-317500" lvl="2" marL="1371600" rtl="0" algn="l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/>
            </a:lvl3pPr>
            <a:lvl4pPr indent="-317500" lvl="3" marL="1828800" rtl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/>
            </a:lvl4pPr>
            <a:lvl5pPr indent="-317500" lvl="4" marL="2286000" rtl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/>
            </a:lvl5pPr>
            <a:lvl6pPr indent="-317500" lvl="5" marL="274320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▪"/>
              <a:defRPr/>
            </a:lvl6pPr>
            <a:lvl7pPr indent="-317500" lvl="6" marL="3200400" rtl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▪"/>
              <a:defRPr/>
            </a:lvl7pPr>
            <a:lvl8pPr indent="-317500" lvl="7" marL="3657600" rtl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▪"/>
              <a:defRPr/>
            </a:lvl8pPr>
            <a:lvl9pPr indent="-317500" lvl="8" marL="4114800" rtl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▪"/>
              <a:defRPr/>
            </a:lvl9pPr>
          </a:lstStyle>
          <a:p/>
        </p:txBody>
      </p:sp>
      <p:sp>
        <p:nvSpPr>
          <p:cNvPr id="88" name="Google Shape;88;p12"/>
          <p:cNvSpPr txBox="1"/>
          <p:nvPr>
            <p:ph idx="10" type="dt"/>
          </p:nvPr>
        </p:nvSpPr>
        <p:spPr>
          <a:xfrm>
            <a:off x="6096000" y="4686300"/>
            <a:ext cx="2666999" cy="273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9pPr>
          </a:lstStyle>
          <a:p/>
        </p:txBody>
      </p:sp>
      <p:sp>
        <p:nvSpPr>
          <p:cNvPr id="89" name="Google Shape;89;p12"/>
          <p:cNvSpPr txBox="1"/>
          <p:nvPr>
            <p:ph idx="11" type="ftr"/>
          </p:nvPr>
        </p:nvSpPr>
        <p:spPr>
          <a:xfrm>
            <a:off x="609600" y="4686155"/>
            <a:ext cx="5421083" cy="273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9pPr>
          </a:lstStyle>
          <a:p/>
        </p:txBody>
      </p:sp>
      <p:sp>
        <p:nvSpPr>
          <p:cNvPr id="90" name="Google Shape;90;p12"/>
          <p:cNvSpPr txBox="1"/>
          <p:nvPr>
            <p:ph idx="12" type="sldNum"/>
          </p:nvPr>
        </p:nvSpPr>
        <p:spPr>
          <a:xfrm>
            <a:off x="0" y="954166"/>
            <a:ext cx="533399" cy="18335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365760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 b="0" i="0" u="none" cap="none" strike="noStrike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ítulo e texto verticais" type="vertTitleAndTx">
  <p:cSld name="VERTICAL_TITLE_AND_VERTICAL_TEXT">
    <p:bg>
      <p:bgPr>
        <a:solidFill>
          <a:schemeClr val="lt1"/>
        </a:solid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3"/>
          <p:cNvSpPr txBox="1"/>
          <p:nvPr>
            <p:ph type="title"/>
          </p:nvPr>
        </p:nvSpPr>
        <p:spPr>
          <a:xfrm rot="5400000">
            <a:off x="5513189" y="1497211"/>
            <a:ext cx="4137421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" name="Google Shape;93;p13"/>
          <p:cNvSpPr txBox="1"/>
          <p:nvPr>
            <p:ph idx="1" type="body"/>
          </p:nvPr>
        </p:nvSpPr>
        <p:spPr>
          <a:xfrm rot="5400000">
            <a:off x="1169788" y="-255388"/>
            <a:ext cx="4137422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rtl="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◻"/>
              <a:defRPr/>
            </a:lvl1pPr>
            <a:lvl2pPr indent="-317500" lvl="1" marL="914400" rtl="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⬜"/>
              <a:defRPr/>
            </a:lvl2pPr>
            <a:lvl3pPr indent="-317500" lvl="2" marL="1371600" rtl="0" algn="l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/>
            </a:lvl3pPr>
            <a:lvl4pPr indent="-317500" lvl="3" marL="1828800" rtl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/>
            </a:lvl4pPr>
            <a:lvl5pPr indent="-317500" lvl="4" marL="2286000" rtl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/>
            </a:lvl5pPr>
            <a:lvl6pPr indent="-317500" lvl="5" marL="274320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▪"/>
              <a:defRPr/>
            </a:lvl6pPr>
            <a:lvl7pPr indent="-317500" lvl="6" marL="3200400" rtl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▪"/>
              <a:defRPr/>
            </a:lvl7pPr>
            <a:lvl8pPr indent="-317500" lvl="7" marL="3657600" rtl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▪"/>
              <a:defRPr/>
            </a:lvl8pPr>
            <a:lvl9pPr indent="-317500" lvl="8" marL="4114800" rtl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▪"/>
              <a:defRPr/>
            </a:lvl9pPr>
          </a:lstStyle>
          <a:p/>
        </p:txBody>
      </p:sp>
      <p:sp>
        <p:nvSpPr>
          <p:cNvPr id="94" name="Google Shape;94;p13"/>
          <p:cNvSpPr txBox="1"/>
          <p:nvPr>
            <p:ph idx="10" type="dt"/>
          </p:nvPr>
        </p:nvSpPr>
        <p:spPr>
          <a:xfrm>
            <a:off x="6553200" y="4686301"/>
            <a:ext cx="2209799" cy="273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9pPr>
          </a:lstStyle>
          <a:p/>
        </p:txBody>
      </p:sp>
      <p:sp>
        <p:nvSpPr>
          <p:cNvPr id="95" name="Google Shape;95;p13"/>
          <p:cNvSpPr txBox="1"/>
          <p:nvPr>
            <p:ph idx="11" type="ftr"/>
          </p:nvPr>
        </p:nvSpPr>
        <p:spPr>
          <a:xfrm>
            <a:off x="457202" y="4686155"/>
            <a:ext cx="5573482" cy="273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9pPr>
          </a:lstStyle>
          <a:p/>
        </p:txBody>
      </p:sp>
      <p:sp>
        <p:nvSpPr>
          <p:cNvPr id="96" name="Google Shape;96;p13"/>
          <p:cNvSpPr/>
          <p:nvPr/>
        </p:nvSpPr>
        <p:spPr>
          <a:xfrm>
            <a:off x="6096317" y="0"/>
            <a:ext cx="320039" cy="51434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13"/>
          <p:cNvSpPr/>
          <p:nvPr/>
        </p:nvSpPr>
        <p:spPr>
          <a:xfrm>
            <a:off x="6142037" y="457200"/>
            <a:ext cx="228600" cy="4686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13"/>
          <p:cNvSpPr/>
          <p:nvPr/>
        </p:nvSpPr>
        <p:spPr>
          <a:xfrm>
            <a:off x="6142037" y="0"/>
            <a:ext cx="228600" cy="40004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13"/>
          <p:cNvSpPr txBox="1"/>
          <p:nvPr>
            <p:ph idx="12" type="sldNum"/>
          </p:nvPr>
        </p:nvSpPr>
        <p:spPr>
          <a:xfrm rot="5400000">
            <a:off x="6056313" y="77787"/>
            <a:ext cx="400049" cy="24447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365760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 b="0" i="0" u="none" cap="none" strike="noStrik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ítulo e conteúdo" type="obj">
  <p:cSld name="OBJECT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"/>
          <p:cNvSpPr txBox="1"/>
          <p:nvPr>
            <p:ph type="title"/>
          </p:nvPr>
        </p:nvSpPr>
        <p:spPr>
          <a:xfrm>
            <a:off x="612647" y="171450"/>
            <a:ext cx="8153399" cy="74294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" name="Google Shape;25;p3"/>
          <p:cNvSpPr txBox="1"/>
          <p:nvPr>
            <p:ph idx="10" type="dt"/>
          </p:nvPr>
        </p:nvSpPr>
        <p:spPr>
          <a:xfrm>
            <a:off x="6096000" y="4686300"/>
            <a:ext cx="2666999" cy="273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9pPr>
          </a:lstStyle>
          <a:p/>
        </p:txBody>
      </p:sp>
      <p:sp>
        <p:nvSpPr>
          <p:cNvPr id="26" name="Google Shape;26;p3"/>
          <p:cNvSpPr txBox="1"/>
          <p:nvPr>
            <p:ph idx="11" type="ftr"/>
          </p:nvPr>
        </p:nvSpPr>
        <p:spPr>
          <a:xfrm>
            <a:off x="609600" y="4686155"/>
            <a:ext cx="5421083" cy="273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9pPr>
          </a:lstStyle>
          <a:p/>
        </p:txBody>
      </p:sp>
      <p:sp>
        <p:nvSpPr>
          <p:cNvPr id="27" name="Google Shape;27;p3"/>
          <p:cNvSpPr txBox="1"/>
          <p:nvPr>
            <p:ph idx="12" type="sldNum"/>
          </p:nvPr>
        </p:nvSpPr>
        <p:spPr>
          <a:xfrm>
            <a:off x="0" y="954166"/>
            <a:ext cx="533399" cy="18335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365760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 b="0" i="0" u="none" cap="none" strike="noStrike"/>
          </a:p>
        </p:txBody>
      </p:sp>
      <p:sp>
        <p:nvSpPr>
          <p:cNvPr id="28" name="Google Shape;28;p3"/>
          <p:cNvSpPr txBox="1"/>
          <p:nvPr>
            <p:ph idx="1" type="body"/>
          </p:nvPr>
        </p:nvSpPr>
        <p:spPr>
          <a:xfrm>
            <a:off x="612647" y="1200150"/>
            <a:ext cx="8153399" cy="33718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rtl="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◻"/>
              <a:defRPr/>
            </a:lvl1pPr>
            <a:lvl2pPr indent="-317500" lvl="1" marL="914400" rtl="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⬜"/>
              <a:defRPr/>
            </a:lvl2pPr>
            <a:lvl3pPr indent="-317500" lvl="2" marL="1371600" rtl="0" algn="l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/>
            </a:lvl3pPr>
            <a:lvl4pPr indent="-317500" lvl="3" marL="1828800" rtl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/>
            </a:lvl4pPr>
            <a:lvl5pPr indent="-317500" lvl="4" marL="2286000" rtl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/>
            </a:lvl5pPr>
            <a:lvl6pPr indent="-317500" lvl="5" marL="274320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▪"/>
              <a:defRPr/>
            </a:lvl6pPr>
            <a:lvl7pPr indent="-317500" lvl="6" marL="3200400" rtl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▪"/>
              <a:defRPr/>
            </a:lvl7pPr>
            <a:lvl8pPr indent="-317500" lvl="7" marL="3657600" rtl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▪"/>
              <a:defRPr/>
            </a:lvl8pPr>
            <a:lvl9pPr indent="-317500" lvl="8" marL="4114800" rtl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▪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" name="Google Shape;31;p4"/>
          <p:cNvSpPr txBox="1"/>
          <p:nvPr>
            <p:ph idx="1" type="body"/>
          </p:nvPr>
        </p:nvSpPr>
        <p:spPr>
          <a:xfrm>
            <a:off x="457200" y="1200150"/>
            <a:ext cx="8229600" cy="372569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◻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⬜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▪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▪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▪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▪"/>
              <a:defRPr/>
            </a:lvl9pPr>
          </a:lstStyle>
          <a:p/>
        </p:txBody>
      </p:sp>
      <p:sp>
        <p:nvSpPr>
          <p:cNvPr id="32" name="Google Shape;32;p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365760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beçalho da Seção" type="secHead">
  <p:cSld name="SECTION_HEADER">
    <p:bg>
      <p:bgPr>
        <a:blipFill rotWithShape="1">
          <a:blip r:embed="rId2">
            <a:alphaModFix/>
          </a:blip>
          <a:tile algn="tl" flip="none" tx="0" sx="100000" ty="0" sy="100000"/>
        </a:blip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/>
          <p:nvPr>
            <p:ph idx="1" type="body"/>
          </p:nvPr>
        </p:nvSpPr>
        <p:spPr>
          <a:xfrm>
            <a:off x="1371600" y="2057400"/>
            <a:ext cx="7123113" cy="125491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/>
            </a:lvl1pPr>
            <a:lvl2pPr indent="-228600" lvl="1" marL="914400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/>
            </a:lvl2pPr>
            <a:lvl3pPr indent="-228600" lvl="2" marL="1371600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/>
            </a:lvl3pPr>
            <a:lvl4pPr indent="-228600" lvl="3" marL="1828800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/>
            </a:lvl4pPr>
            <a:lvl5pPr indent="-228600" lvl="4" marL="2286000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▪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▪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▪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▪"/>
              <a:defRPr/>
            </a:lvl9pPr>
          </a:lstStyle>
          <a:p/>
        </p:txBody>
      </p:sp>
      <p:sp>
        <p:nvSpPr>
          <p:cNvPr id="35" name="Google Shape;35;p5"/>
          <p:cNvSpPr/>
          <p:nvPr/>
        </p:nvSpPr>
        <p:spPr>
          <a:xfrm>
            <a:off x="0" y="1143000"/>
            <a:ext cx="9144000" cy="8572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Google Shape;36;p5"/>
          <p:cNvSpPr/>
          <p:nvPr/>
        </p:nvSpPr>
        <p:spPr>
          <a:xfrm>
            <a:off x="0" y="1200150"/>
            <a:ext cx="1295400" cy="74294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5"/>
          <p:cNvSpPr/>
          <p:nvPr/>
        </p:nvSpPr>
        <p:spPr>
          <a:xfrm>
            <a:off x="1371600" y="1200150"/>
            <a:ext cx="7772400" cy="7429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38;p5"/>
          <p:cNvSpPr txBox="1"/>
          <p:nvPr>
            <p:ph type="title"/>
          </p:nvPr>
        </p:nvSpPr>
        <p:spPr>
          <a:xfrm>
            <a:off x="1371600" y="1200150"/>
            <a:ext cx="7619999" cy="74294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0" type="dt"/>
          </p:nvPr>
        </p:nvSpPr>
        <p:spPr>
          <a:xfrm>
            <a:off x="6096000" y="4686300"/>
            <a:ext cx="2666999" cy="273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idx="12" type="sldNum"/>
          </p:nvPr>
        </p:nvSpPr>
        <p:spPr>
          <a:xfrm>
            <a:off x="0" y="1314450"/>
            <a:ext cx="1295400" cy="52625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365760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 b="0" i="0" u="none" cap="none" strike="noStrike"/>
          </a:p>
        </p:txBody>
      </p:sp>
      <p:sp>
        <p:nvSpPr>
          <p:cNvPr id="41" name="Google Shape;41;p5"/>
          <p:cNvSpPr txBox="1"/>
          <p:nvPr>
            <p:ph idx="11" type="ftr"/>
          </p:nvPr>
        </p:nvSpPr>
        <p:spPr>
          <a:xfrm>
            <a:off x="609600" y="4686155"/>
            <a:ext cx="5421083" cy="273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uas Partes de Conteúdo" type="twoObj">
  <p:cSld name="TWO_OBJECTS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6"/>
          <p:cNvSpPr txBox="1"/>
          <p:nvPr>
            <p:ph type="title"/>
          </p:nvPr>
        </p:nvSpPr>
        <p:spPr>
          <a:xfrm>
            <a:off x="609600" y="171450"/>
            <a:ext cx="8153399" cy="74294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4" name="Google Shape;44;p6"/>
          <p:cNvSpPr txBox="1"/>
          <p:nvPr>
            <p:ph idx="1" type="body"/>
          </p:nvPr>
        </p:nvSpPr>
        <p:spPr>
          <a:xfrm>
            <a:off x="609600" y="1192175"/>
            <a:ext cx="3886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rtl="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◻"/>
              <a:defRPr/>
            </a:lvl1pPr>
            <a:lvl2pPr indent="-317500" lvl="1" marL="914400" rtl="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⬜"/>
              <a:defRPr/>
            </a:lvl2pPr>
            <a:lvl3pPr indent="-317500" lvl="2" marL="1371600" rtl="0" algn="l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/>
            </a:lvl3pPr>
            <a:lvl4pPr indent="-317500" lvl="3" marL="1828800" rtl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/>
            </a:lvl4pPr>
            <a:lvl5pPr indent="-317500" lvl="4" marL="2286000" rtl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/>
            </a:lvl5pPr>
            <a:lvl6pPr indent="-317500" lvl="5" marL="274320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▪"/>
              <a:defRPr/>
            </a:lvl6pPr>
            <a:lvl7pPr indent="-317500" lvl="6" marL="3200400" rtl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▪"/>
              <a:defRPr/>
            </a:lvl7pPr>
            <a:lvl8pPr indent="-317500" lvl="7" marL="3657600" rtl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▪"/>
              <a:defRPr/>
            </a:lvl8pPr>
            <a:lvl9pPr indent="-317500" lvl="8" marL="4114800" rtl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▪"/>
              <a:defRPr/>
            </a:lvl9pPr>
          </a:lstStyle>
          <a:p/>
        </p:txBody>
      </p:sp>
      <p:sp>
        <p:nvSpPr>
          <p:cNvPr id="45" name="Google Shape;45;p6"/>
          <p:cNvSpPr txBox="1"/>
          <p:nvPr>
            <p:ph idx="2" type="body"/>
          </p:nvPr>
        </p:nvSpPr>
        <p:spPr>
          <a:xfrm>
            <a:off x="4844901" y="1192175"/>
            <a:ext cx="3886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rtl="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◻"/>
              <a:defRPr/>
            </a:lvl1pPr>
            <a:lvl2pPr indent="-317500" lvl="1" marL="914400" rtl="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⬜"/>
              <a:defRPr/>
            </a:lvl2pPr>
            <a:lvl3pPr indent="-317500" lvl="2" marL="1371600" rtl="0" algn="l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/>
            </a:lvl3pPr>
            <a:lvl4pPr indent="-317500" lvl="3" marL="1828800" rtl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/>
            </a:lvl4pPr>
            <a:lvl5pPr indent="-317500" lvl="4" marL="2286000" rtl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/>
            </a:lvl5pPr>
            <a:lvl6pPr indent="-317500" lvl="5" marL="274320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▪"/>
              <a:defRPr/>
            </a:lvl6pPr>
            <a:lvl7pPr indent="-317500" lvl="6" marL="3200400" rtl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▪"/>
              <a:defRPr/>
            </a:lvl7pPr>
            <a:lvl8pPr indent="-317500" lvl="7" marL="3657600" rtl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▪"/>
              <a:defRPr/>
            </a:lvl8pPr>
            <a:lvl9pPr indent="-317500" lvl="8" marL="4114800" rtl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▪"/>
              <a:defRPr/>
            </a:lvl9pPr>
          </a:lstStyle>
          <a:p/>
        </p:txBody>
      </p:sp>
      <p:sp>
        <p:nvSpPr>
          <p:cNvPr id="46" name="Google Shape;46;p6"/>
          <p:cNvSpPr txBox="1"/>
          <p:nvPr>
            <p:ph idx="10" type="dt"/>
          </p:nvPr>
        </p:nvSpPr>
        <p:spPr>
          <a:xfrm>
            <a:off x="6096000" y="4686300"/>
            <a:ext cx="2666999" cy="273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2" type="sldNum"/>
          </p:nvPr>
        </p:nvSpPr>
        <p:spPr>
          <a:xfrm>
            <a:off x="0" y="954166"/>
            <a:ext cx="533399" cy="18335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365760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 b="0" i="0" u="none" cap="none" strike="noStrike"/>
          </a:p>
        </p:txBody>
      </p:sp>
      <p:sp>
        <p:nvSpPr>
          <p:cNvPr id="48" name="Google Shape;48;p6"/>
          <p:cNvSpPr txBox="1"/>
          <p:nvPr>
            <p:ph idx="11" type="ftr"/>
          </p:nvPr>
        </p:nvSpPr>
        <p:spPr>
          <a:xfrm>
            <a:off x="609600" y="4686155"/>
            <a:ext cx="5421083" cy="273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ação" type="twoTxTwoObj">
  <p:cSld name="TWO_OBJECTS_WITH_TEXT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/>
          <p:nvPr>
            <p:ph type="title"/>
          </p:nvPr>
        </p:nvSpPr>
        <p:spPr>
          <a:xfrm>
            <a:off x="533400" y="204786"/>
            <a:ext cx="8153399" cy="6524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1" name="Google Shape;51;p7"/>
          <p:cNvSpPr txBox="1"/>
          <p:nvPr>
            <p:ph idx="1" type="body"/>
          </p:nvPr>
        </p:nvSpPr>
        <p:spPr>
          <a:xfrm>
            <a:off x="609600" y="1828800"/>
            <a:ext cx="3886200" cy="268604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rtl="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◻"/>
              <a:defRPr/>
            </a:lvl1pPr>
            <a:lvl2pPr indent="-317500" lvl="1" marL="914400" rtl="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⬜"/>
              <a:defRPr/>
            </a:lvl2pPr>
            <a:lvl3pPr indent="-317500" lvl="2" marL="1371600" rtl="0" algn="l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/>
            </a:lvl3pPr>
            <a:lvl4pPr indent="-317500" lvl="3" marL="1828800" rtl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/>
            </a:lvl4pPr>
            <a:lvl5pPr indent="-317500" lvl="4" marL="2286000" rtl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/>
            </a:lvl5pPr>
            <a:lvl6pPr indent="-317500" lvl="5" marL="274320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▪"/>
              <a:defRPr/>
            </a:lvl6pPr>
            <a:lvl7pPr indent="-317500" lvl="6" marL="3200400" rtl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▪"/>
              <a:defRPr/>
            </a:lvl7pPr>
            <a:lvl8pPr indent="-317500" lvl="7" marL="3657600" rtl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▪"/>
              <a:defRPr/>
            </a:lvl8pPr>
            <a:lvl9pPr indent="-317500" lvl="8" marL="4114800" rtl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▪"/>
              <a:defRPr/>
            </a:lvl9pPr>
          </a:lstStyle>
          <a:p/>
        </p:txBody>
      </p:sp>
      <p:sp>
        <p:nvSpPr>
          <p:cNvPr id="52" name="Google Shape;52;p7"/>
          <p:cNvSpPr txBox="1"/>
          <p:nvPr>
            <p:ph idx="2" type="body"/>
          </p:nvPr>
        </p:nvSpPr>
        <p:spPr>
          <a:xfrm>
            <a:off x="4800600" y="1828800"/>
            <a:ext cx="3886200" cy="268604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rtl="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◻"/>
              <a:defRPr/>
            </a:lvl1pPr>
            <a:lvl2pPr indent="-317500" lvl="1" marL="914400" rtl="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⬜"/>
              <a:defRPr/>
            </a:lvl2pPr>
            <a:lvl3pPr indent="-317500" lvl="2" marL="1371600" rtl="0" algn="l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/>
            </a:lvl3pPr>
            <a:lvl4pPr indent="-317500" lvl="3" marL="1828800" rtl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/>
            </a:lvl4pPr>
            <a:lvl5pPr indent="-317500" lvl="4" marL="2286000" rtl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/>
            </a:lvl5pPr>
            <a:lvl6pPr indent="-317500" lvl="5" marL="274320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▪"/>
              <a:defRPr/>
            </a:lvl6pPr>
            <a:lvl7pPr indent="-317500" lvl="6" marL="3200400" rtl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▪"/>
              <a:defRPr/>
            </a:lvl7pPr>
            <a:lvl8pPr indent="-317500" lvl="7" marL="3657600" rtl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▪"/>
              <a:defRPr/>
            </a:lvl8pPr>
            <a:lvl9pPr indent="-317500" lvl="8" marL="4114800" rtl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▪"/>
              <a:defRPr/>
            </a:lvl9pPr>
          </a:lstStyle>
          <a:p/>
        </p:txBody>
      </p:sp>
      <p:sp>
        <p:nvSpPr>
          <p:cNvPr id="53" name="Google Shape;53;p7"/>
          <p:cNvSpPr txBox="1"/>
          <p:nvPr>
            <p:ph idx="10" type="dt"/>
          </p:nvPr>
        </p:nvSpPr>
        <p:spPr>
          <a:xfrm>
            <a:off x="6096000" y="4686300"/>
            <a:ext cx="2666999" cy="273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0" y="954166"/>
            <a:ext cx="533399" cy="18335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365760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 b="0" i="0" u="none" cap="none" strike="noStrike"/>
          </a:p>
        </p:txBody>
      </p:sp>
      <p:sp>
        <p:nvSpPr>
          <p:cNvPr id="55" name="Google Shape;55;p7"/>
          <p:cNvSpPr txBox="1"/>
          <p:nvPr>
            <p:ph idx="11" type="ftr"/>
          </p:nvPr>
        </p:nvSpPr>
        <p:spPr>
          <a:xfrm>
            <a:off x="609600" y="4686155"/>
            <a:ext cx="5421083" cy="273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9pPr>
          </a:lstStyle>
          <a:p/>
        </p:txBody>
      </p:sp>
      <p:sp>
        <p:nvSpPr>
          <p:cNvPr id="56" name="Google Shape;56;p7"/>
          <p:cNvSpPr txBox="1"/>
          <p:nvPr>
            <p:ph idx="3" type="body"/>
          </p:nvPr>
        </p:nvSpPr>
        <p:spPr>
          <a:xfrm>
            <a:off x="609600" y="1314450"/>
            <a:ext cx="3886200" cy="48005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2286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⬜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▪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▪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▪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▪"/>
              <a:defRPr/>
            </a:lvl9pPr>
          </a:lstStyle>
          <a:p/>
        </p:txBody>
      </p:sp>
      <p:sp>
        <p:nvSpPr>
          <p:cNvPr id="57" name="Google Shape;57;p7"/>
          <p:cNvSpPr txBox="1"/>
          <p:nvPr>
            <p:ph idx="4" type="body"/>
          </p:nvPr>
        </p:nvSpPr>
        <p:spPr>
          <a:xfrm>
            <a:off x="4800600" y="1314450"/>
            <a:ext cx="3886200" cy="48005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2286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⬜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▪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▪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▪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▪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omente título" type="titleOnly">
  <p:cSld name="TITLE_ONLY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"/>
          <p:cNvSpPr txBox="1"/>
          <p:nvPr>
            <p:ph type="title"/>
          </p:nvPr>
        </p:nvSpPr>
        <p:spPr>
          <a:xfrm>
            <a:off x="609600" y="171450"/>
            <a:ext cx="8153399" cy="74294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>
            <a:off x="6096000" y="4686300"/>
            <a:ext cx="2666999" cy="273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9pPr>
          </a:lstStyle>
          <a:p/>
        </p:txBody>
      </p:sp>
      <p:sp>
        <p:nvSpPr>
          <p:cNvPr id="61" name="Google Shape;61;p8"/>
          <p:cNvSpPr txBox="1"/>
          <p:nvPr>
            <p:ph idx="11" type="ftr"/>
          </p:nvPr>
        </p:nvSpPr>
        <p:spPr>
          <a:xfrm>
            <a:off x="609600" y="4686155"/>
            <a:ext cx="5421083" cy="273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9pPr>
          </a:lstStyle>
          <a:p/>
        </p:txBody>
      </p:sp>
      <p:sp>
        <p:nvSpPr>
          <p:cNvPr id="62" name="Google Shape;62;p8"/>
          <p:cNvSpPr txBox="1"/>
          <p:nvPr>
            <p:ph idx="12" type="sldNum"/>
          </p:nvPr>
        </p:nvSpPr>
        <p:spPr>
          <a:xfrm>
            <a:off x="0" y="954166"/>
            <a:ext cx="533399" cy="18335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365760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 b="0" i="0" u="none" cap="none" strike="noStrik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Em branco" type="blank">
  <p:cSld name="BLANK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9"/>
          <p:cNvSpPr txBox="1"/>
          <p:nvPr>
            <p:ph idx="10" type="dt"/>
          </p:nvPr>
        </p:nvSpPr>
        <p:spPr>
          <a:xfrm>
            <a:off x="6096000" y="4686300"/>
            <a:ext cx="2666999" cy="273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1" type="ftr"/>
          </p:nvPr>
        </p:nvSpPr>
        <p:spPr>
          <a:xfrm>
            <a:off x="609600" y="4686155"/>
            <a:ext cx="5421083" cy="273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0" y="4686300"/>
            <a:ext cx="533399" cy="2857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365760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 b="0" i="0" u="none" cap="none" strike="noStrike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údo com Legenda" type="objTx">
  <p:cSld name="OBJECT_WITH_CAPTION_TEX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609600" y="204786"/>
            <a:ext cx="8077199" cy="6524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0" type="dt"/>
          </p:nvPr>
        </p:nvSpPr>
        <p:spPr>
          <a:xfrm>
            <a:off x="6096000" y="4686300"/>
            <a:ext cx="2666999" cy="273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11" type="ftr"/>
          </p:nvPr>
        </p:nvSpPr>
        <p:spPr>
          <a:xfrm>
            <a:off x="609600" y="4686155"/>
            <a:ext cx="5421083" cy="273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2" type="sldNum"/>
          </p:nvPr>
        </p:nvSpPr>
        <p:spPr>
          <a:xfrm>
            <a:off x="0" y="954166"/>
            <a:ext cx="533399" cy="18335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365760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 b="0" i="0" u="none" cap="none" strike="noStrike"/>
          </a:p>
        </p:txBody>
      </p:sp>
      <p:sp>
        <p:nvSpPr>
          <p:cNvPr id="72" name="Google Shape;72;p10"/>
          <p:cNvSpPr txBox="1"/>
          <p:nvPr>
            <p:ph idx="1" type="body"/>
          </p:nvPr>
        </p:nvSpPr>
        <p:spPr>
          <a:xfrm>
            <a:off x="609600" y="1314450"/>
            <a:ext cx="1600199" cy="3257550"/>
          </a:xfrm>
          <a:prstGeom prst="rect">
            <a:avLst/>
          </a:prstGeom>
          <a:solidFill>
            <a:schemeClr val="accent2"/>
          </a:solidFill>
          <a:ln cap="sq" cmpd="sng" w="508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/>
          <a:lstStyle>
            <a:lvl1pPr indent="-2286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/>
            </a:lvl1pPr>
            <a:lvl2pPr indent="-228600" lvl="1" marL="914400" rtl="0">
              <a:spcBef>
                <a:spcPts val="100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228600" lvl="2" marL="13716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/>
            </a:lvl3pPr>
            <a:lvl4pPr indent="-228600" lvl="3" marL="18288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▪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▪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▪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▪"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2" type="body"/>
          </p:nvPr>
        </p:nvSpPr>
        <p:spPr>
          <a:xfrm>
            <a:off x="2362200" y="1314450"/>
            <a:ext cx="6400799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rtl="0" algn="l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◻"/>
              <a:defRPr/>
            </a:lvl1pPr>
            <a:lvl2pPr indent="-317500" lvl="1" marL="914400" rtl="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⬜"/>
              <a:defRPr/>
            </a:lvl2pPr>
            <a:lvl3pPr indent="-317500" lvl="2" marL="1371600" rtl="0" algn="l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/>
            </a:lvl3pPr>
            <a:lvl4pPr indent="-317500" lvl="3" marL="1828800" rtl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/>
            </a:lvl4pPr>
            <a:lvl5pPr indent="-317500" lvl="4" marL="2286000" rtl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/>
            </a:lvl5pPr>
            <a:lvl6pPr indent="-317500" lvl="5" marL="274320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▪"/>
              <a:defRPr/>
            </a:lvl6pPr>
            <a:lvl7pPr indent="-317500" lvl="6" marL="3200400" rtl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▪"/>
              <a:defRPr/>
            </a:lvl7pPr>
            <a:lvl8pPr indent="-317500" lvl="7" marL="3657600" rtl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▪"/>
              <a:defRPr/>
            </a:lvl8pPr>
            <a:lvl9pPr indent="-317500" lvl="8" marL="4114800" rtl="0" algn="l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▪"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609600" y="171450"/>
            <a:ext cx="8153399" cy="74294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/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2pPr>
            <a:lvl3pPr indent="-88900" lvl="2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612647" y="1200150"/>
            <a:ext cx="8153399" cy="339470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◻"/>
              <a:defRPr/>
            </a:lvl1pPr>
            <a:lvl2pPr indent="-317500" lvl="1" marL="9144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⬜"/>
              <a:defRPr/>
            </a:lvl2pPr>
            <a:lvl3pPr indent="-3175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/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■"/>
              <a:defRPr/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■"/>
              <a:defRPr/>
            </a:lvl5pPr>
            <a:lvl6pPr indent="-317500" lvl="5" marL="2743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▪"/>
              <a:defRPr/>
            </a:lvl6pPr>
            <a:lvl7pPr indent="-317500" lvl="6" marL="3200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▪"/>
              <a:defRPr/>
            </a:lvl7pPr>
            <a:lvl8pPr indent="-317500" lvl="7" marL="3657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▪"/>
              <a:defRPr/>
            </a:lvl8pPr>
            <a:lvl9pPr indent="-317500" lvl="8" marL="4114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▪"/>
              <a:defRPr/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6096000" y="4686300"/>
            <a:ext cx="2666999" cy="273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609600" y="4686155"/>
            <a:ext cx="5421083" cy="273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9pPr>
          </a:lstStyle>
          <a:p/>
        </p:txBody>
      </p:sp>
      <p:sp>
        <p:nvSpPr>
          <p:cNvPr id="10" name="Google Shape;10;p1"/>
          <p:cNvSpPr/>
          <p:nvPr/>
        </p:nvSpPr>
        <p:spPr>
          <a:xfrm>
            <a:off x="0" y="925829"/>
            <a:ext cx="9144000" cy="24002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1"/>
          <p:cNvSpPr/>
          <p:nvPr/>
        </p:nvSpPr>
        <p:spPr>
          <a:xfrm>
            <a:off x="0" y="960120"/>
            <a:ext cx="533399" cy="17144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1"/>
          <p:cNvSpPr/>
          <p:nvPr/>
        </p:nvSpPr>
        <p:spPr>
          <a:xfrm>
            <a:off x="590550" y="960120"/>
            <a:ext cx="8553450" cy="1714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3;p1"/>
          <p:cNvSpPr txBox="1"/>
          <p:nvPr>
            <p:ph idx="12" type="sldNum"/>
          </p:nvPr>
        </p:nvSpPr>
        <p:spPr>
          <a:xfrm>
            <a:off x="0" y="954166"/>
            <a:ext cx="533399" cy="18335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36576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/>
            </a:lvl1pPr>
            <a:lvl2pPr indent="0" lvl="1" marL="36576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/>
            </a:lvl2pPr>
            <a:lvl3pPr indent="0" lvl="2" marL="36576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/>
            </a:lvl3pPr>
            <a:lvl4pPr indent="0" lvl="3" marL="36576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/>
            </a:lvl4pPr>
            <a:lvl5pPr indent="0" lvl="4" marL="36576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/>
            </a:lvl5pPr>
            <a:lvl6pPr indent="0" lvl="5" marL="36576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/>
            </a:lvl6pPr>
            <a:lvl7pPr indent="0" lvl="6" marL="36576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/>
            </a:lvl7pPr>
            <a:lvl8pPr indent="0" lvl="7" marL="36576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/>
            </a:lvl8pPr>
            <a:lvl9pPr indent="0" lvl="8" marL="36576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/>
            </a:lvl9pPr>
          </a:lstStyle>
          <a:p>
            <a:pPr indent="0" lvl="0" marL="365760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 b="0" i="0" u="none" cap="none" strike="noStrike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jpg"/><Relationship Id="rId4" Type="http://schemas.openxmlformats.org/officeDocument/2006/relationships/image" Target="../media/image12.jpg"/><Relationship Id="rId5" Type="http://schemas.openxmlformats.org/officeDocument/2006/relationships/image" Target="../media/image21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3.png"/><Relationship Id="rId4" Type="http://schemas.openxmlformats.org/officeDocument/2006/relationships/image" Target="../media/image2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7.png"/><Relationship Id="rId4" Type="http://schemas.openxmlformats.org/officeDocument/2006/relationships/image" Target="../media/image2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0.png"/><Relationship Id="rId4" Type="http://schemas.openxmlformats.org/officeDocument/2006/relationships/image" Target="../media/image32.png"/><Relationship Id="rId5" Type="http://schemas.openxmlformats.org/officeDocument/2006/relationships/image" Target="../media/image3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1.png"/><Relationship Id="rId4" Type="http://schemas.openxmlformats.org/officeDocument/2006/relationships/image" Target="../media/image2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9.jpg"/><Relationship Id="rId4" Type="http://schemas.openxmlformats.org/officeDocument/2006/relationships/image" Target="../media/image14.jpg"/><Relationship Id="rId5" Type="http://schemas.openxmlformats.org/officeDocument/2006/relationships/image" Target="../media/image10.jpg"/><Relationship Id="rId6" Type="http://schemas.openxmlformats.org/officeDocument/2006/relationships/image" Target="../media/image6.jpg"/><Relationship Id="rId7" Type="http://schemas.openxmlformats.org/officeDocument/2006/relationships/image" Target="../media/image5.png"/><Relationship Id="rId8" Type="http://schemas.openxmlformats.org/officeDocument/2006/relationships/image" Target="../media/image17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0.png"/><Relationship Id="rId4" Type="http://schemas.openxmlformats.org/officeDocument/2006/relationships/image" Target="../media/image38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9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9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7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6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2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4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3.png"/><Relationship Id="rId4" Type="http://schemas.openxmlformats.org/officeDocument/2006/relationships/image" Target="../media/image4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6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hyperlink" Target="http://planterobservatorio.files.wordpress.com/2012/11/planter-mobilidade.pdf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8.png"/><Relationship Id="rId4" Type="http://schemas.openxmlformats.org/officeDocument/2006/relationships/image" Target="../media/image4.png"/><Relationship Id="rId9" Type="http://schemas.openxmlformats.org/officeDocument/2006/relationships/image" Target="../media/image8.png"/><Relationship Id="rId5" Type="http://schemas.openxmlformats.org/officeDocument/2006/relationships/image" Target="../media/image3.png"/><Relationship Id="rId6" Type="http://schemas.openxmlformats.org/officeDocument/2006/relationships/image" Target="../media/image20.png"/><Relationship Id="rId7" Type="http://schemas.openxmlformats.org/officeDocument/2006/relationships/image" Target="../media/image7.png"/><Relationship Id="rId8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4"/>
          <p:cNvSpPr txBox="1"/>
          <p:nvPr>
            <p:ph idx="1" type="subTitle"/>
          </p:nvPr>
        </p:nvSpPr>
        <p:spPr>
          <a:xfrm>
            <a:off x="211660" y="1171073"/>
            <a:ext cx="8746639" cy="205326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Font typeface="Arial"/>
              <a:buNone/>
            </a:pPr>
            <a:r>
              <a:rPr lang="pt-BR" sz="4800">
                <a:solidFill>
                  <a:srgbClr val="FFFFFF"/>
                </a:solidFill>
              </a:rPr>
              <a:t>Portal Acadêmico do DCC da UFBA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Font typeface="Arial"/>
              <a:buNone/>
            </a:pPr>
            <a:r>
              <a:t/>
            </a:r>
            <a:endParaRPr b="0" i="0" sz="2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4"/>
          <p:cNvSpPr txBox="1"/>
          <p:nvPr/>
        </p:nvSpPr>
        <p:spPr>
          <a:xfrm>
            <a:off x="2555775" y="4515966"/>
            <a:ext cx="6408712" cy="5232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pt-BR" sz="2800"/>
              <a:t>Priscila Farias Luz</a:t>
            </a:r>
            <a:endParaRPr/>
          </a:p>
        </p:txBody>
      </p:sp>
      <p:sp>
        <p:nvSpPr>
          <p:cNvPr id="106" name="Google Shape;106;p14"/>
          <p:cNvSpPr txBox="1"/>
          <p:nvPr/>
        </p:nvSpPr>
        <p:spPr>
          <a:xfrm>
            <a:off x="3998050" y="3363675"/>
            <a:ext cx="4966200" cy="9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b="0" i="0" lang="pt-BR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Departamento de Ciência da Computação -  UFBA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b="0" i="0" lang="pt-BR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Orientador: Prof. Dr. Frederico Araújo Durão</a:t>
            </a:r>
            <a:endParaRPr/>
          </a:p>
        </p:txBody>
      </p:sp>
      <p:pic>
        <p:nvPicPr>
          <p:cNvPr id="107" name="Google Shape;107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17937" y="3247780"/>
            <a:ext cx="711000" cy="97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pt-BR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Computação Ubíqua</a:t>
            </a:r>
            <a:endParaRPr/>
          </a:p>
        </p:txBody>
      </p:sp>
      <p:sp>
        <p:nvSpPr>
          <p:cNvPr id="183" name="Google Shape;183;p23"/>
          <p:cNvSpPr txBox="1"/>
          <p:nvPr>
            <p:ph idx="1" type="body"/>
          </p:nvPr>
        </p:nvSpPr>
        <p:spPr>
          <a:xfrm>
            <a:off x="457200" y="1200150"/>
            <a:ext cx="8229600" cy="372569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0040" lvl="0" marL="32004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740"/>
              <a:buFont typeface="Arial"/>
              <a:buChar char="◻"/>
            </a:pPr>
            <a:r>
              <a:rPr b="0" i="0" lang="pt-BR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Introduzida por Mark Weiser em 1987</a:t>
            </a:r>
            <a:endParaRPr/>
          </a:p>
          <a:p>
            <a:pPr indent="-320040" lvl="0" marL="32004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740"/>
              <a:buFont typeface="Arial"/>
              <a:buChar char="◻"/>
            </a:pPr>
            <a:r>
              <a:rPr b="0" i="0" lang="pt-BR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Computação Onipresente</a:t>
            </a:r>
            <a:endParaRPr/>
          </a:p>
        </p:txBody>
      </p:sp>
      <p:pic>
        <p:nvPicPr>
          <p:cNvPr id="184" name="Google Shape;184;p23"/>
          <p:cNvPicPr preferRelativeResize="0"/>
          <p:nvPr/>
        </p:nvPicPr>
        <p:blipFill rotWithShape="1">
          <a:blip r:embed="rId3">
            <a:alphaModFix/>
          </a:blip>
          <a:srcRect b="0" l="0" r="0" t="2187"/>
          <a:stretch/>
        </p:blipFill>
        <p:spPr>
          <a:xfrm>
            <a:off x="864095" y="2343568"/>
            <a:ext cx="7236295" cy="2676452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3"/>
          <p:cNvSpPr txBox="1"/>
          <p:nvPr/>
        </p:nvSpPr>
        <p:spPr>
          <a:xfrm>
            <a:off x="8841150" y="4788875"/>
            <a:ext cx="302700" cy="27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9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pt-BR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Computação Ubíqua</a:t>
            </a:r>
            <a:endParaRPr/>
          </a:p>
        </p:txBody>
      </p:sp>
      <p:sp>
        <p:nvSpPr>
          <p:cNvPr id="191" name="Google Shape;191;p24"/>
          <p:cNvSpPr txBox="1"/>
          <p:nvPr>
            <p:ph idx="1" type="body"/>
          </p:nvPr>
        </p:nvSpPr>
        <p:spPr>
          <a:xfrm>
            <a:off x="457200" y="1200150"/>
            <a:ext cx="8229600" cy="372569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Arial"/>
              <a:buNone/>
            </a:pPr>
            <a:r>
              <a:rPr b="0" i="1" lang="pt-BR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most profound technologies are those that disappear.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Font typeface="Arial"/>
              <a:buNone/>
            </a:pPr>
            <a:r>
              <a:rPr b="0" i="1" lang="pt-B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Mark Weiser, 1991.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Font typeface="Arial"/>
              <a:buNone/>
            </a:pPr>
            <a:r>
              <a:t/>
            </a:r>
            <a:endParaRPr b="0" i="1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Font typeface="Arial"/>
              <a:buNone/>
            </a:pPr>
            <a:r>
              <a:rPr b="0" i="1" lang="pt-BR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“A computação ubíqua postula um mundo onde as pessoas são cercadas por dispositivos e uma infraestrutura computacional que nos apóia em tudo que fazemos”.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Font typeface="Arial"/>
              <a:buNone/>
            </a:pPr>
            <a:r>
              <a:rPr b="0" i="1" lang="pt-B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Stefan Poslad, 2009.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Font typeface="Arial"/>
              <a:buNone/>
            </a:pPr>
            <a:r>
              <a:t/>
            </a:r>
            <a:endParaRPr b="0" i="1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18440" lvl="0" marL="32004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Font typeface="Arial"/>
              <a:buNone/>
            </a:pPr>
            <a:r>
              <a:t/>
            </a:r>
            <a:endParaRPr b="0" i="0" sz="2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24"/>
          <p:cNvSpPr txBox="1"/>
          <p:nvPr/>
        </p:nvSpPr>
        <p:spPr>
          <a:xfrm>
            <a:off x="8686800" y="4788875"/>
            <a:ext cx="457200" cy="27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10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pt-BR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Computação Ubíqua</a:t>
            </a:r>
            <a:endParaRPr/>
          </a:p>
        </p:txBody>
      </p:sp>
      <p:sp>
        <p:nvSpPr>
          <p:cNvPr id="198" name="Google Shape;198;p25"/>
          <p:cNvSpPr txBox="1"/>
          <p:nvPr>
            <p:ph idx="1" type="body"/>
          </p:nvPr>
        </p:nvSpPr>
        <p:spPr>
          <a:xfrm>
            <a:off x="457200" y="1200150"/>
            <a:ext cx="8229600" cy="372569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◻"/>
            </a:pPr>
            <a:r>
              <a:rPr b="0" i="0" lang="pt-BR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Propriedades </a:t>
            </a:r>
            <a:endParaRPr/>
          </a:p>
          <a:p>
            <a:pPr indent="-345440" lvl="1" marL="66294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⬜"/>
            </a:pPr>
            <a:r>
              <a:rPr b="0" i="0" lang="pt-BR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Invisibilidade</a:t>
            </a:r>
            <a:endParaRPr/>
          </a:p>
          <a:p>
            <a:pPr indent="-345440" lvl="1" marL="66294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⬜"/>
            </a:pPr>
            <a:r>
              <a:rPr b="0" i="0" lang="pt-BR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Integração Física</a:t>
            </a:r>
            <a:endParaRPr/>
          </a:p>
          <a:p>
            <a:pPr indent="-345440" lvl="1" marL="66294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⬜"/>
            </a:pPr>
            <a:r>
              <a:rPr b="0" i="0" lang="pt-BR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Interoperabilidade espontânea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5440" lvl="1" marL="66294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⬜"/>
            </a:pPr>
            <a:r>
              <a:rPr b="0" i="0" lang="pt-BR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Interfaces naturais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5440" lvl="1" marL="66294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⬜"/>
            </a:pPr>
            <a:r>
              <a:rPr b="0" i="0" lang="pt-B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Adaptação e Tolerância a falhas </a:t>
            </a:r>
            <a:endParaRPr/>
          </a:p>
          <a:p>
            <a:pPr indent="-345440" lvl="1" marL="66294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⬜"/>
            </a:pPr>
            <a:r>
              <a:rPr b="1" i="0" lang="pt-B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Sensibilidade ao Contexto </a:t>
            </a:r>
            <a:r>
              <a:rPr b="0" i="0" lang="pt-BR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3040" lvl="1" marL="66294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18440" lvl="0" marL="32004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Font typeface="Arial"/>
              <a:buNone/>
            </a:pPr>
            <a:r>
              <a:t/>
            </a:r>
            <a:endParaRPr b="0" i="0" sz="2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25"/>
          <p:cNvSpPr txBox="1"/>
          <p:nvPr/>
        </p:nvSpPr>
        <p:spPr>
          <a:xfrm>
            <a:off x="8686800" y="4788875"/>
            <a:ext cx="456900" cy="27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11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pt-BR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Computação Ubíqua</a:t>
            </a:r>
            <a:endParaRPr/>
          </a:p>
        </p:txBody>
      </p:sp>
      <p:sp>
        <p:nvSpPr>
          <p:cNvPr id="205" name="Google Shape;205;p26"/>
          <p:cNvSpPr txBox="1"/>
          <p:nvPr>
            <p:ph idx="1" type="body"/>
          </p:nvPr>
        </p:nvSpPr>
        <p:spPr>
          <a:xfrm>
            <a:off x="457200" y="1200150"/>
            <a:ext cx="8229600" cy="372569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0040" lvl="0" marL="32004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740"/>
              <a:buFont typeface="Arial"/>
              <a:buChar char="◻"/>
            </a:pPr>
            <a:r>
              <a:rPr b="0" i="0" lang="pt-BR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Sensibilidade ao Contexto</a:t>
            </a:r>
            <a:endParaRPr/>
          </a:p>
          <a:p>
            <a:pPr indent="439419" lvl="1" marL="64008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260"/>
              <a:buFont typeface="Arial"/>
              <a:buChar char="⬜"/>
            </a:pPr>
            <a:r>
              <a:rPr b="0" i="0" lang="pt-B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Aplicações que conseguem modificar ou adaptar seu comportamento dinamicamente baseado nas informações de contexto do usuário ou da aplicação (Ryan </a:t>
            </a:r>
            <a:r>
              <a:rPr b="0" i="1" lang="pt-B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et al.</a:t>
            </a:r>
            <a:r>
              <a:rPr b="0" i="0" lang="pt-B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1997).</a:t>
            </a:r>
            <a:endParaRPr/>
          </a:p>
          <a:p>
            <a:pPr indent="439419" lvl="1" marL="64008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260"/>
              <a:buFont typeface="Arial"/>
              <a:buChar char="⬜"/>
            </a:pPr>
            <a:r>
              <a:rPr b="0" i="0" lang="pt-B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Sistema que se utiliza de informações relativas ao contexto para fornecer, de alguma maneira, serviços ou informações relevantes ao usuário (Dey and Abowd, 2000). </a:t>
            </a:r>
            <a:endParaRPr/>
          </a:p>
          <a:p>
            <a:pPr indent="439419" lvl="1" marL="64008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260"/>
              <a:buFont typeface="Arial"/>
              <a:buChar char="⬜"/>
            </a:pPr>
            <a:r>
              <a:rPr b="0" i="0" lang="pt-B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Localização do usuário, hora do dia, dia da semana, temperatura, dispositivos próximo ao usuário, etc. </a:t>
            </a:r>
            <a:endParaRPr/>
          </a:p>
          <a:p>
            <a:pPr indent="528320" lvl="1" marL="64008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p26"/>
          <p:cNvSpPr txBox="1"/>
          <p:nvPr/>
        </p:nvSpPr>
        <p:spPr>
          <a:xfrm>
            <a:off x="8686800" y="4788875"/>
            <a:ext cx="456900" cy="27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12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pt-BR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Crowdsourcing</a:t>
            </a:r>
            <a:endParaRPr/>
          </a:p>
        </p:txBody>
      </p:sp>
      <p:sp>
        <p:nvSpPr>
          <p:cNvPr id="212" name="Google Shape;212;p27"/>
          <p:cNvSpPr txBox="1"/>
          <p:nvPr>
            <p:ph idx="1" type="body"/>
          </p:nvPr>
        </p:nvSpPr>
        <p:spPr>
          <a:xfrm>
            <a:off x="457200" y="1200150"/>
            <a:ext cx="8229600" cy="372569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Arial"/>
              <a:buNone/>
            </a:pPr>
            <a:r>
              <a:rPr b="0" i="1" lang="pt-BR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Crowdsourcing é um modelo de produção para solucionar problemas com base na inteligência e, sobretudo, conhecimento coletivo.</a:t>
            </a:r>
            <a:r>
              <a:rPr b="0" i="0" lang="pt-BR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Font typeface="Arial"/>
              <a:buNone/>
            </a:pPr>
            <a:r>
              <a:rPr b="0" i="1" lang="pt-B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Daren C. Brabham,  2008.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Font typeface="Arial"/>
              <a:buNone/>
            </a:pPr>
            <a:r>
              <a:rPr b="0" i="1" lang="pt-BR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Crowdsourcing é um convite aberto para recrutar uma multidão de pessoas para resolver um problema em conjunto.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Font typeface="Arial"/>
              <a:buNone/>
            </a:pPr>
            <a:r>
              <a:rPr b="0" i="1" lang="pt-B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Chang Hu, 2012.</a:t>
            </a:r>
            <a:r>
              <a:rPr b="0" i="1" lang="pt-BR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18440" lvl="0" marL="32004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Font typeface="Arial"/>
              <a:buNone/>
            </a:pPr>
            <a:r>
              <a:t/>
            </a:r>
            <a:endParaRPr b="0" i="0" sz="2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27"/>
          <p:cNvSpPr txBox="1"/>
          <p:nvPr/>
        </p:nvSpPr>
        <p:spPr>
          <a:xfrm>
            <a:off x="8686800" y="4788875"/>
            <a:ext cx="456900" cy="27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13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pt-BR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Crowdsourcing</a:t>
            </a:r>
            <a:endParaRPr/>
          </a:p>
        </p:txBody>
      </p:sp>
      <p:pic>
        <p:nvPicPr>
          <p:cNvPr id="219" name="Google Shape;219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87075" y="3203475"/>
            <a:ext cx="2458449" cy="17498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45612" y="1261124"/>
            <a:ext cx="2423724" cy="182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61300" y="1249375"/>
            <a:ext cx="4755350" cy="361805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28"/>
          <p:cNvSpPr txBox="1"/>
          <p:nvPr/>
        </p:nvSpPr>
        <p:spPr>
          <a:xfrm>
            <a:off x="8686800" y="4788875"/>
            <a:ext cx="456900" cy="27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14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pt-BR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Crowdsourcing</a:t>
            </a:r>
            <a:endParaRPr/>
          </a:p>
        </p:txBody>
      </p:sp>
      <p:sp>
        <p:nvSpPr>
          <p:cNvPr id="228" name="Google Shape;228;p29"/>
          <p:cNvSpPr txBox="1"/>
          <p:nvPr>
            <p:ph idx="1" type="body"/>
          </p:nvPr>
        </p:nvSpPr>
        <p:spPr>
          <a:xfrm>
            <a:off x="457200" y="1200150"/>
            <a:ext cx="8229600" cy="372569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0040" lvl="0" marL="32004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740"/>
              <a:buFont typeface="Arial"/>
              <a:buChar char="◻"/>
            </a:pPr>
            <a:r>
              <a:rPr b="0" i="0" lang="pt-BR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Problemas:</a:t>
            </a:r>
            <a:endParaRPr/>
          </a:p>
          <a:p>
            <a:pPr indent="439419" lvl="1" marL="64008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820"/>
              <a:buFont typeface="Arial"/>
              <a:buChar char="⬜"/>
            </a:pPr>
            <a:r>
              <a:rPr b="0" i="0" lang="pt-BR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Recrutamento</a:t>
            </a:r>
            <a:endParaRPr/>
          </a:p>
          <a:p>
            <a:pPr indent="439419" lvl="1" marL="64008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820"/>
              <a:buFont typeface="Arial"/>
              <a:buChar char="⬜"/>
            </a:pPr>
            <a:r>
              <a:rPr b="0" i="0" lang="pt-BR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Projeto de Tarefas</a:t>
            </a:r>
            <a:endParaRPr/>
          </a:p>
          <a:p>
            <a:pPr indent="439419" lvl="1" marL="64008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820"/>
              <a:buFont typeface="Arial"/>
              <a:buChar char="⬜"/>
            </a:pPr>
            <a:r>
              <a:rPr b="0" i="0" lang="pt-BR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Controle de Qualidade</a:t>
            </a:r>
            <a:endParaRPr/>
          </a:p>
        </p:txBody>
      </p:sp>
      <p:sp>
        <p:nvSpPr>
          <p:cNvPr id="229" name="Google Shape;229;p29"/>
          <p:cNvSpPr txBox="1"/>
          <p:nvPr/>
        </p:nvSpPr>
        <p:spPr>
          <a:xfrm>
            <a:off x="8686800" y="4788875"/>
            <a:ext cx="456900" cy="27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15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pt-BR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Gamificação</a:t>
            </a:r>
            <a:endParaRPr/>
          </a:p>
        </p:txBody>
      </p:sp>
      <p:sp>
        <p:nvSpPr>
          <p:cNvPr id="235" name="Google Shape;235;p30"/>
          <p:cNvSpPr txBox="1"/>
          <p:nvPr>
            <p:ph idx="1" type="body"/>
          </p:nvPr>
        </p:nvSpPr>
        <p:spPr>
          <a:xfrm>
            <a:off x="0" y="1200150"/>
            <a:ext cx="9144000" cy="372569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Arial"/>
              <a:buNone/>
            </a:pPr>
            <a:r>
              <a:rPr b="1" i="1" lang="pt-B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Gamificação consiste no uso de técnicas comumente utilizadas em jogos para impulsionar o engajamento, bem como motivar ações em processos que não são jogos.</a:t>
            </a:r>
            <a:r>
              <a:rPr b="0" i="0" lang="pt-B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Font typeface="Arial"/>
              <a:buNone/>
            </a:pPr>
            <a:r>
              <a:rPr b="0" i="1" lang="pt-B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Sebastian Deterding, 2011.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Font typeface="Arial"/>
              <a:buNone/>
            </a:pPr>
            <a:r>
              <a:rPr b="1" i="0" lang="pt-BR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Font typeface="Arial"/>
              <a:buNone/>
            </a:pPr>
            <a:r>
              <a:rPr b="1" i="0" lang="pt-BR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18440" lvl="0" marL="32004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Font typeface="Arial"/>
              <a:buNone/>
            </a:pPr>
            <a:r>
              <a:t/>
            </a:r>
            <a:endParaRPr b="0" i="0" sz="2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6" name="Google Shape;236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2100" y="2158224"/>
            <a:ext cx="4024200" cy="2933400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30"/>
          <p:cNvSpPr txBox="1"/>
          <p:nvPr/>
        </p:nvSpPr>
        <p:spPr>
          <a:xfrm>
            <a:off x="5004048" y="2931790"/>
            <a:ext cx="3597258" cy="9541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Caso Volkswagem  – Teoria da diversão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thefuntheory.com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p30"/>
          <p:cNvSpPr txBox="1"/>
          <p:nvPr/>
        </p:nvSpPr>
        <p:spPr>
          <a:xfrm>
            <a:off x="8686800" y="4788875"/>
            <a:ext cx="456900" cy="27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16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pt-BR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Metodologia</a:t>
            </a:r>
            <a:endParaRPr b="0" i="0" sz="4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p31"/>
          <p:cNvSpPr txBox="1"/>
          <p:nvPr>
            <p:ph idx="1" type="body"/>
          </p:nvPr>
        </p:nvSpPr>
        <p:spPr>
          <a:xfrm>
            <a:off x="457200" y="1200150"/>
            <a:ext cx="8229600" cy="372569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18440" lvl="0" marL="32004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◻"/>
            </a:pPr>
            <a:r>
              <a:rPr b="0" i="0" lang="pt-BR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Especificação de Software: levantamento de requisitos.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18440" lvl="0" marL="32004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◻"/>
            </a:pPr>
            <a:r>
              <a:rPr b="0" i="0" lang="pt-BR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Aprofundamento Teórico</a:t>
            </a:r>
            <a:endParaRPr/>
          </a:p>
          <a:p>
            <a:pPr indent="452119" lvl="1" marL="64008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⬜"/>
            </a:pPr>
            <a:r>
              <a:rPr b="0" i="0" lang="pt-BR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Estudo de trabalhos relacionados</a:t>
            </a:r>
            <a:endParaRPr/>
          </a:p>
          <a:p>
            <a:pPr indent="-218440" lvl="0" marL="32004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◻"/>
            </a:pPr>
            <a:r>
              <a:rPr b="0" i="0" lang="pt-BR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Projeto de Arquitetura</a:t>
            </a:r>
            <a:endParaRPr/>
          </a:p>
          <a:p>
            <a:pPr indent="-218440" lvl="0" marL="32004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◻"/>
            </a:pPr>
            <a:r>
              <a:rPr b="0" i="0" lang="pt-BR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Desenvolvimento</a:t>
            </a:r>
            <a:endParaRPr/>
          </a:p>
          <a:p>
            <a:pPr indent="-218440" lvl="0" marL="32004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◻"/>
            </a:pPr>
            <a:r>
              <a:rPr b="0" i="0" lang="pt-BR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Validação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p31"/>
          <p:cNvSpPr txBox="1"/>
          <p:nvPr/>
        </p:nvSpPr>
        <p:spPr>
          <a:xfrm>
            <a:off x="8686800" y="4788875"/>
            <a:ext cx="456900" cy="27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17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pt-BR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Requisitos Funcionais </a:t>
            </a:r>
            <a:endParaRPr/>
          </a:p>
        </p:txBody>
      </p:sp>
      <p:graphicFrame>
        <p:nvGraphicFramePr>
          <p:cNvPr id="251" name="Google Shape;251;p32"/>
          <p:cNvGraphicFramePr/>
          <p:nvPr/>
        </p:nvGraphicFramePr>
        <p:xfrm>
          <a:off x="175175" y="171843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{290BAA67-64BD-47FF-B6D3-0012D84121E8}</a:tableStyleId>
              </a:tblPr>
              <a:tblGrid>
                <a:gridCol w="1738225"/>
                <a:gridCol w="1738225"/>
                <a:gridCol w="5188375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pt-BR" sz="1100" u="none" cap="none" strike="noStrike"/>
                        <a:t>RF04</a:t>
                      </a:r>
                      <a:endParaRPr sz="11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pt-BR" sz="1100" u="none" cap="none" strike="noStrike"/>
                        <a:t>Encaixar no Contexto </a:t>
                      </a:r>
                      <a:endParaRPr sz="11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pt-BR" sz="1100" u="none" cap="none" strike="noStrike"/>
                        <a:t>Fazer com que os usuários sejam encaixados no contexto de sua cidade, assim, visualizando informações no tocante ao transporte público da mesma. </a:t>
                      </a:r>
                      <a:endParaRPr sz="11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b="0" i="0" lang="pt-BR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RF07</a:t>
                      </a:r>
                      <a:endParaRPr sz="11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b="0" i="0" lang="pt-BR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Localização dos ônibus</a:t>
                      </a:r>
                      <a:endParaRPr sz="11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b="0" i="0" lang="pt-BR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Permitir que o usuário saiba a localização de</a:t>
                      </a:r>
                      <a:endParaRPr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b="0" i="0" lang="pt-BR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todos os ônibus que possui GPS.</a:t>
                      </a:r>
                      <a:endParaRPr sz="11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b="0" i="0" lang="pt-BR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RF08</a:t>
                      </a:r>
                      <a:endParaRPr sz="11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b="0" i="0" lang="pt-BR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Deslocamento dos ônibus</a:t>
                      </a:r>
                      <a:endParaRPr sz="11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b="0" i="0" lang="pt-BR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Fazer com o usuário possa acompanhar o deslocamento</a:t>
                      </a:r>
                      <a:endParaRPr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b="0" i="0" lang="pt-BR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dos ônibus em, praticamente, tempo</a:t>
                      </a:r>
                      <a:endParaRPr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b="0" i="0" lang="pt-BR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real.</a:t>
                      </a:r>
                      <a:endParaRPr sz="11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b="1" i="0" lang="pt-BR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RF15</a:t>
                      </a:r>
                      <a:endParaRPr b="1" sz="11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b="1" i="0" lang="pt-BR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Cadastro de Ocorrências</a:t>
                      </a:r>
                      <a:endParaRPr b="1" sz="11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b="1" i="0" lang="pt-BR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Permitir que o usuário possa informar os incidentes</a:t>
                      </a:r>
                      <a:endParaRPr b="1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b="1" i="0" lang="pt-BR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que estão acontecendo no trânsito.</a:t>
                      </a:r>
                      <a:endParaRPr b="1" sz="11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b="1" i="0" lang="pt-BR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RF20</a:t>
                      </a:r>
                      <a:endParaRPr b="1" sz="11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b="1" i="0" lang="pt-BR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Monitoramento</a:t>
                      </a:r>
                      <a:endParaRPr b="1" sz="11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b="1" i="0" lang="pt-BR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Permitir que o usuário escolha uma linha de ônibus</a:t>
                      </a:r>
                      <a:endParaRPr b="1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b="1" i="0" lang="pt-BR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para monitorar e, desta forma, saber tudo</a:t>
                      </a:r>
                      <a:endParaRPr b="1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b="1" i="0" lang="pt-BR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que o sistema dispõe a respeito dela.</a:t>
                      </a:r>
                      <a:endParaRPr b="1" sz="11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52" name="Google Shape;252;p32"/>
          <p:cNvSpPr txBox="1"/>
          <p:nvPr>
            <p:ph idx="1" type="body"/>
          </p:nvPr>
        </p:nvSpPr>
        <p:spPr>
          <a:xfrm>
            <a:off x="346849" y="1063378"/>
            <a:ext cx="3657600" cy="51829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0040" lvl="0" marL="32004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◻"/>
            </a:pPr>
            <a:r>
              <a:rPr b="0" i="0" lang="pt-BR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Principais Requisitos</a:t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32"/>
          <p:cNvSpPr txBox="1"/>
          <p:nvPr/>
        </p:nvSpPr>
        <p:spPr>
          <a:xfrm>
            <a:off x="8763000" y="4788875"/>
            <a:ext cx="456900" cy="27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18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5"/>
          <p:cNvSpPr txBox="1"/>
          <p:nvPr>
            <p:ph type="title"/>
          </p:nvPr>
        </p:nvSpPr>
        <p:spPr>
          <a:xfrm>
            <a:off x="612647" y="171450"/>
            <a:ext cx="8153399" cy="7429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pt-BR" sz="395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Agenda</a:t>
            </a:r>
            <a:endParaRPr/>
          </a:p>
        </p:txBody>
      </p:sp>
      <p:sp>
        <p:nvSpPr>
          <p:cNvPr id="113" name="Google Shape;113;p15"/>
          <p:cNvSpPr txBox="1"/>
          <p:nvPr>
            <p:ph idx="1" type="body"/>
          </p:nvPr>
        </p:nvSpPr>
        <p:spPr>
          <a:xfrm>
            <a:off x="460248" y="1200150"/>
            <a:ext cx="3381299" cy="3371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20040" lvl="0" marL="32004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◻"/>
            </a:pPr>
            <a:r>
              <a:rPr b="0" i="0" lang="pt-B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Introdução</a:t>
            </a:r>
            <a:endParaRPr/>
          </a:p>
          <a:p>
            <a:pPr indent="-218440" lvl="0" marL="32004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◻"/>
            </a:pPr>
            <a:r>
              <a:rPr b="0" i="0" lang="pt-B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Referencial Teórico </a:t>
            </a:r>
            <a:endParaRPr/>
          </a:p>
          <a:p>
            <a:pPr indent="-320040" lvl="0" marL="32004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◻"/>
            </a:pPr>
            <a:r>
              <a:rPr lang="pt-BR" sz="1800">
                <a:solidFill>
                  <a:schemeClr val="dk1"/>
                </a:solidFill>
              </a:rPr>
              <a:t>FindBus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4480" lvl="1" marL="64008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⬜"/>
            </a:pPr>
            <a:r>
              <a:rPr b="0" i="0" lang="pt-B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Requisitos</a:t>
            </a:r>
            <a:endParaRPr/>
          </a:p>
          <a:p>
            <a:pPr indent="-284480" lvl="1" marL="64008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⬜"/>
            </a:pPr>
            <a:r>
              <a:rPr b="0" i="0" lang="pt-B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Trabalhos Relacionados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4480" lvl="1" marL="64008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⬜"/>
            </a:pPr>
            <a:r>
              <a:rPr b="0" i="0" lang="pt-B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Arquitetura</a:t>
            </a:r>
            <a:endParaRPr/>
          </a:p>
          <a:p>
            <a:pPr indent="-284480" lvl="1" marL="64008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⬜"/>
            </a:pPr>
            <a:r>
              <a:rPr b="0" i="0" lang="pt-B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Desenvolvimento</a:t>
            </a:r>
            <a:endParaRPr/>
          </a:p>
          <a:p>
            <a:pPr indent="-284480" lvl="1" marL="64008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⬜"/>
            </a:pPr>
            <a:r>
              <a:rPr b="0" i="0" lang="pt-B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Validação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4480" lvl="1" marL="64008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⬜"/>
            </a:pPr>
            <a:r>
              <a:rPr b="0" i="0" lang="pt-B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Resultados</a:t>
            </a:r>
            <a:endParaRPr/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Arial"/>
              <a:buNone/>
            </a:pPr>
            <a:r>
              <a:t/>
            </a:r>
            <a:endParaRPr b="0" i="0" sz="2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5"/>
          <p:cNvSpPr txBox="1"/>
          <p:nvPr>
            <p:ph idx="4294967295" type="body"/>
          </p:nvPr>
        </p:nvSpPr>
        <p:spPr>
          <a:xfrm>
            <a:off x="3841548" y="1200150"/>
            <a:ext cx="5058085" cy="3371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20040" lvl="0" marL="32004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◻"/>
            </a:pPr>
            <a:r>
              <a:rPr b="0" i="0" lang="pt-B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Considerações Finais</a:t>
            </a:r>
            <a:endParaRPr/>
          </a:p>
          <a:p>
            <a:pPr indent="-320040" lvl="0" marL="32004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◻"/>
            </a:pPr>
            <a:r>
              <a:rPr b="0" i="0" lang="pt-B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Referências 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15"/>
          <p:cNvSpPr txBox="1"/>
          <p:nvPr/>
        </p:nvSpPr>
        <p:spPr>
          <a:xfrm>
            <a:off x="8841150" y="4788875"/>
            <a:ext cx="302700" cy="27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1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pt-BR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Requisitos não-funcionais </a:t>
            </a:r>
            <a:endParaRPr/>
          </a:p>
        </p:txBody>
      </p:sp>
      <p:graphicFrame>
        <p:nvGraphicFramePr>
          <p:cNvPr id="259" name="Google Shape;259;p33"/>
          <p:cNvGraphicFramePr/>
          <p:nvPr/>
        </p:nvGraphicFramePr>
        <p:xfrm>
          <a:off x="251374" y="190763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{290BAA67-64BD-47FF-B6D3-0012D84121E8}</a:tableStyleId>
              </a:tblPr>
              <a:tblGrid>
                <a:gridCol w="2170275"/>
                <a:gridCol w="6477975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b="0" i="0" lang="pt-BR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RNF01</a:t>
                      </a:r>
                      <a:endParaRPr sz="11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b="0" i="0" lang="pt-BR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 sistema deve demorar, no máximo, 2 minutos para atualizar a</a:t>
                      </a:r>
                      <a:endParaRPr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b="0" i="0" lang="pt-BR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localização de um ônibus.</a:t>
                      </a:r>
                      <a:endParaRPr sz="11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b="0" i="0" lang="pt-BR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RNF03</a:t>
                      </a:r>
                      <a:endParaRPr sz="11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b="0" i="0" lang="pt-BR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Quando o veículo entrar no raio de 1km de distância do usuário, o</a:t>
                      </a:r>
                      <a:endParaRPr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b="0" i="0" lang="pt-BR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sistema não deve demorar mais de 20 segundos para notificá-lo.</a:t>
                      </a:r>
                      <a:endParaRPr sz="11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b="1" i="0" lang="pt-BR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RNF04</a:t>
                      </a:r>
                      <a:endParaRPr b="1" sz="11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b="1" i="0" lang="pt-BR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 sistema deve atualizar, todos os dias, as informações de linhas,</a:t>
                      </a:r>
                      <a:endParaRPr b="1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b="1" i="0" lang="pt-BR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rotas, pontos de ônibus e horários presentes no aplicativo.</a:t>
                      </a:r>
                      <a:endParaRPr b="1" sz="11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60" name="Google Shape;260;p33"/>
          <p:cNvSpPr txBox="1"/>
          <p:nvPr>
            <p:ph idx="1" type="body"/>
          </p:nvPr>
        </p:nvSpPr>
        <p:spPr>
          <a:xfrm>
            <a:off x="457200" y="1200150"/>
            <a:ext cx="3657600" cy="51829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0040" lvl="0" marL="32004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◻"/>
            </a:pPr>
            <a:r>
              <a:rPr b="0" i="0" lang="pt-BR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Principais Requisitos</a:t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p33"/>
          <p:cNvSpPr txBox="1"/>
          <p:nvPr/>
        </p:nvSpPr>
        <p:spPr>
          <a:xfrm>
            <a:off x="8686800" y="4788875"/>
            <a:ext cx="456900" cy="27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19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pt-BR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Trabalhos relacionados</a:t>
            </a:r>
            <a:endParaRPr/>
          </a:p>
        </p:txBody>
      </p:sp>
      <p:sp>
        <p:nvSpPr>
          <p:cNvPr id="267" name="Google Shape;267;p34"/>
          <p:cNvSpPr txBox="1"/>
          <p:nvPr>
            <p:ph idx="1" type="body"/>
          </p:nvPr>
        </p:nvSpPr>
        <p:spPr>
          <a:xfrm>
            <a:off x="457200" y="1200150"/>
            <a:ext cx="8229600" cy="372569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0040" lvl="0" marL="32004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740"/>
              <a:buFont typeface="Arial"/>
              <a:buChar char="◻"/>
            </a:pPr>
            <a:r>
              <a:rPr b="0" i="0" lang="pt-BR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Waze</a:t>
            </a:r>
            <a:endParaRPr/>
          </a:p>
        </p:txBody>
      </p:sp>
      <p:pic>
        <p:nvPicPr>
          <p:cNvPr id="268" name="Google Shape;268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2" y="1755450"/>
            <a:ext cx="3822300" cy="3170400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34"/>
          <p:cNvSpPr txBox="1"/>
          <p:nvPr/>
        </p:nvSpPr>
        <p:spPr>
          <a:xfrm>
            <a:off x="8686800" y="4788875"/>
            <a:ext cx="456900" cy="27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20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pt-BR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Trabalhos relacionados</a:t>
            </a:r>
            <a:endParaRPr/>
          </a:p>
        </p:txBody>
      </p:sp>
      <p:sp>
        <p:nvSpPr>
          <p:cNvPr id="275" name="Google Shape;275;p3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0039" lvl="0" marL="32004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740"/>
              <a:buFont typeface="Arial"/>
              <a:buChar char="◻"/>
            </a:pPr>
            <a:r>
              <a:rPr lang="pt-BR" sz="2900">
                <a:solidFill>
                  <a:schemeClr val="dk1"/>
                </a:solidFill>
              </a:rPr>
              <a:t>Moovit</a:t>
            </a:r>
            <a:endParaRPr/>
          </a:p>
        </p:txBody>
      </p:sp>
      <p:sp>
        <p:nvSpPr>
          <p:cNvPr id="276" name="Google Shape;276;p35"/>
          <p:cNvSpPr txBox="1"/>
          <p:nvPr/>
        </p:nvSpPr>
        <p:spPr>
          <a:xfrm>
            <a:off x="8686800" y="4788875"/>
            <a:ext cx="456900" cy="27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21</a:t>
            </a:r>
            <a:endParaRPr/>
          </a:p>
        </p:txBody>
      </p:sp>
      <p:pic>
        <p:nvPicPr>
          <p:cNvPr descr="moovit1.PNG" id="277" name="Google Shape;27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80500" y="1274725"/>
            <a:ext cx="2014974" cy="36511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oovit2.PNG" id="278" name="Google Shape;278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65925" y="1274725"/>
            <a:ext cx="2098989" cy="3725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pt-BR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Arquitetura</a:t>
            </a:r>
            <a:endParaRPr/>
          </a:p>
        </p:txBody>
      </p:sp>
      <p:pic>
        <p:nvPicPr>
          <p:cNvPr descr="Captura de Tela 2014-12-15 às 17.23.30.png" id="284" name="Google Shape;284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7944" y="1133938"/>
            <a:ext cx="8007798" cy="3872623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36"/>
          <p:cNvSpPr txBox="1"/>
          <p:nvPr/>
        </p:nvSpPr>
        <p:spPr>
          <a:xfrm>
            <a:off x="8686800" y="4788875"/>
            <a:ext cx="456900" cy="27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22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pt-BR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Desenvolvimento</a:t>
            </a:r>
            <a:endParaRPr/>
          </a:p>
        </p:txBody>
      </p:sp>
      <p:sp>
        <p:nvSpPr>
          <p:cNvPr id="291" name="Google Shape;291;p37"/>
          <p:cNvSpPr txBox="1"/>
          <p:nvPr>
            <p:ph idx="1" type="body"/>
          </p:nvPr>
        </p:nvSpPr>
        <p:spPr>
          <a:xfrm>
            <a:off x="457200" y="1200150"/>
            <a:ext cx="3618186" cy="372569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◻"/>
            </a:pPr>
            <a:r>
              <a:rPr b="0" i="0" lang="pt-BR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IOS</a:t>
            </a:r>
            <a:endParaRPr/>
          </a:p>
          <a:p>
            <a:pPr indent="-421640" lvl="1" marL="77724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◻"/>
            </a:pPr>
            <a:r>
              <a:rPr b="0" i="0" lang="pt-BR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Objective C</a:t>
            </a:r>
            <a:endParaRPr/>
          </a:p>
          <a:p>
            <a:pPr indent="-421640" lvl="1" marL="77724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◻"/>
            </a:pPr>
            <a:r>
              <a:rPr b="0" i="0" lang="pt-BR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Xcode 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19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◻"/>
            </a:pPr>
            <a:r>
              <a:rPr b="0" i="0" lang="pt-BR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Android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21640" lvl="1" marL="77724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◻"/>
            </a:pPr>
            <a:r>
              <a:rPr b="0" i="0" lang="pt-BR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Java</a:t>
            </a:r>
            <a:endParaRPr/>
          </a:p>
          <a:p>
            <a:pPr indent="-421640" lvl="1" marL="77724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◻"/>
            </a:pPr>
            <a:r>
              <a:rPr b="0" i="0" lang="pt-BR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Eclipse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Arial"/>
              <a:buNone/>
            </a:pPr>
            <a:r>
              <a:t/>
            </a:r>
            <a:endParaRPr b="0" i="0" sz="2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37"/>
          <p:cNvSpPr txBox="1"/>
          <p:nvPr/>
        </p:nvSpPr>
        <p:spPr>
          <a:xfrm>
            <a:off x="4629807" y="1200150"/>
            <a:ext cx="3618186" cy="372569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◻"/>
            </a:pPr>
            <a:r>
              <a:rPr b="0" i="0" lang="pt-BR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Banco de Dados</a:t>
            </a:r>
            <a:endParaRPr/>
          </a:p>
          <a:p>
            <a:pPr indent="-421640" lvl="1" marL="77724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◻"/>
            </a:pPr>
            <a:r>
              <a:rPr b="0" i="0" lang="pt-BR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PostgreSQL 9.1</a:t>
            </a:r>
            <a:endParaRPr/>
          </a:p>
          <a:p>
            <a:pPr indent="-421640" lvl="1" marL="77724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◻"/>
            </a:pPr>
            <a:r>
              <a:rPr b="0" i="0" lang="pt-BR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PostGIS 2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19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◻"/>
            </a:pPr>
            <a:r>
              <a:rPr b="0" i="0" lang="pt-BR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Web Service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21640" lvl="1" marL="77724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◻"/>
            </a:pPr>
            <a:r>
              <a:rPr b="0" i="0" lang="pt-BR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JSON</a:t>
            </a:r>
            <a:endParaRPr b="0" i="0" sz="2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" name="Google Shape;293;p37"/>
          <p:cNvSpPr txBox="1"/>
          <p:nvPr/>
        </p:nvSpPr>
        <p:spPr>
          <a:xfrm>
            <a:off x="8686800" y="4788875"/>
            <a:ext cx="456900" cy="27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23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pt-BR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Caso de Uso Geral </a:t>
            </a:r>
            <a:endParaRPr b="0" i="0" sz="4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aptura de Tela 2014-12-15 às 17.23.47.png" id="299" name="Google Shape;299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40215" y="1340732"/>
            <a:ext cx="4244957" cy="3632428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38"/>
          <p:cNvSpPr txBox="1"/>
          <p:nvPr/>
        </p:nvSpPr>
        <p:spPr>
          <a:xfrm>
            <a:off x="8686800" y="4788875"/>
            <a:ext cx="456900" cy="27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24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9"/>
          <p:cNvSpPr txBox="1"/>
          <p:nvPr>
            <p:ph type="title"/>
          </p:nvPr>
        </p:nvSpPr>
        <p:spPr>
          <a:xfrm>
            <a:off x="-265112" y="1275605"/>
            <a:ext cx="8424900" cy="21602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pt-BR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                      </a:t>
            </a:r>
            <a:r>
              <a:rPr b="0" i="0" lang="pt-BR" sz="6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FindBus </a:t>
            </a:r>
            <a:br>
              <a:rPr b="0" i="0" lang="pt-BR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</a:br>
            <a:endParaRPr/>
          </a:p>
        </p:txBody>
      </p:sp>
      <p:sp>
        <p:nvSpPr>
          <p:cNvPr id="306" name="Google Shape;306;p39"/>
          <p:cNvSpPr txBox="1"/>
          <p:nvPr/>
        </p:nvSpPr>
        <p:spPr>
          <a:xfrm>
            <a:off x="8686800" y="4788875"/>
            <a:ext cx="456900" cy="27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25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40"/>
          <p:cNvSpPr txBox="1"/>
          <p:nvPr>
            <p:ph type="title"/>
          </p:nvPr>
        </p:nvSpPr>
        <p:spPr>
          <a:xfrm>
            <a:off x="457200" y="261937"/>
            <a:ext cx="7467600" cy="535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1" i="0" lang="pt-BR" sz="395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Tela Principal</a:t>
            </a:r>
            <a:endParaRPr/>
          </a:p>
        </p:txBody>
      </p:sp>
      <p:pic>
        <p:nvPicPr>
          <p:cNvPr id="313" name="Google Shape;313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63123" y="1059582"/>
            <a:ext cx="2765260" cy="402200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03912" y="1052254"/>
            <a:ext cx="2777721" cy="4041238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40"/>
          <p:cNvSpPr txBox="1"/>
          <p:nvPr/>
        </p:nvSpPr>
        <p:spPr>
          <a:xfrm>
            <a:off x="8686800" y="4788875"/>
            <a:ext cx="456900" cy="27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26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41"/>
          <p:cNvSpPr txBox="1"/>
          <p:nvPr>
            <p:ph type="title"/>
          </p:nvPr>
        </p:nvSpPr>
        <p:spPr>
          <a:xfrm>
            <a:off x="457200" y="269082"/>
            <a:ext cx="7467600" cy="535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1" i="0" lang="pt-BR" sz="395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Monitoramento</a:t>
            </a:r>
            <a:endParaRPr/>
          </a:p>
        </p:txBody>
      </p:sp>
      <p:pic>
        <p:nvPicPr>
          <p:cNvPr id="322" name="Google Shape;322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0526" y="1216900"/>
            <a:ext cx="2478357" cy="3780153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60976" y="1203599"/>
            <a:ext cx="2527446" cy="385298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4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995937" y="1928664"/>
            <a:ext cx="1576189" cy="2515294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41"/>
          <p:cNvSpPr txBox="1"/>
          <p:nvPr/>
        </p:nvSpPr>
        <p:spPr>
          <a:xfrm>
            <a:off x="8686800" y="4788875"/>
            <a:ext cx="456900" cy="27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27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2"/>
          <p:cNvSpPr txBox="1"/>
          <p:nvPr>
            <p:ph type="title"/>
          </p:nvPr>
        </p:nvSpPr>
        <p:spPr>
          <a:xfrm>
            <a:off x="457200" y="269082"/>
            <a:ext cx="7467600" cy="535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1" i="0" lang="pt-BR" sz="395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Cadastre ocorrências</a:t>
            </a:r>
            <a:endParaRPr/>
          </a:p>
        </p:txBody>
      </p:sp>
      <p:pic>
        <p:nvPicPr>
          <p:cNvPr id="332" name="Google Shape;332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08647" y="1198729"/>
            <a:ext cx="2169852" cy="384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75733" y="1059582"/>
            <a:ext cx="2592610" cy="4241080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42"/>
          <p:cNvSpPr txBox="1"/>
          <p:nvPr/>
        </p:nvSpPr>
        <p:spPr>
          <a:xfrm>
            <a:off x="8686800" y="4788875"/>
            <a:ext cx="456900" cy="27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28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6"/>
          <p:cNvSpPr txBox="1"/>
          <p:nvPr>
            <p:ph type="title"/>
          </p:nvPr>
        </p:nvSpPr>
        <p:spPr>
          <a:xfrm>
            <a:off x="457200" y="205978"/>
            <a:ext cx="8229600" cy="65126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pt-BR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Motivação</a:t>
            </a:r>
            <a:endParaRPr/>
          </a:p>
        </p:txBody>
      </p:sp>
      <p:sp>
        <p:nvSpPr>
          <p:cNvPr id="121" name="Google Shape;121;p16"/>
          <p:cNvSpPr txBox="1"/>
          <p:nvPr/>
        </p:nvSpPr>
        <p:spPr>
          <a:xfrm>
            <a:off x="8841150" y="4788875"/>
            <a:ext cx="302700" cy="27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2</a:t>
            </a:r>
            <a:endParaRPr/>
          </a:p>
        </p:txBody>
      </p:sp>
      <p:pic>
        <p:nvPicPr>
          <p:cNvPr id="122" name="Google Shape;122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00364" y="1643056"/>
            <a:ext cx="2857500" cy="286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7972" y="3351061"/>
            <a:ext cx="2289600" cy="152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084167" y="2355725"/>
            <a:ext cx="1119300" cy="111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929453" y="3571882"/>
            <a:ext cx="1824000" cy="130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020271" y="1275605"/>
            <a:ext cx="1956000" cy="130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71476" y="1428754"/>
            <a:ext cx="2202600" cy="15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43"/>
          <p:cNvSpPr txBox="1"/>
          <p:nvPr>
            <p:ph type="title"/>
          </p:nvPr>
        </p:nvSpPr>
        <p:spPr>
          <a:xfrm>
            <a:off x="457200" y="269082"/>
            <a:ext cx="7467600" cy="535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1" i="0" lang="pt-BR" sz="395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Linhas Afetadas</a:t>
            </a:r>
            <a:endParaRPr b="1" i="0" sz="395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1" name="Google Shape;341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00266" y="1059582"/>
            <a:ext cx="2656110" cy="403391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42666" y="1327348"/>
            <a:ext cx="2298826" cy="3653037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43"/>
          <p:cNvSpPr txBox="1"/>
          <p:nvPr/>
        </p:nvSpPr>
        <p:spPr>
          <a:xfrm>
            <a:off x="8686800" y="4788875"/>
            <a:ext cx="456900" cy="27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29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44"/>
          <p:cNvSpPr txBox="1"/>
          <p:nvPr>
            <p:ph type="title"/>
          </p:nvPr>
        </p:nvSpPr>
        <p:spPr>
          <a:xfrm>
            <a:off x="457200" y="269082"/>
            <a:ext cx="7467600" cy="535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1" i="0" lang="pt-BR" sz="395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Linhas favoritas</a:t>
            </a:r>
            <a:endParaRPr/>
          </a:p>
        </p:txBody>
      </p:sp>
      <p:pic>
        <p:nvPicPr>
          <p:cNvPr id="350" name="Google Shape;350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19462" y="1203598"/>
            <a:ext cx="2175098" cy="3791073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31640" y="966629"/>
            <a:ext cx="2842227" cy="4164963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44"/>
          <p:cNvSpPr txBox="1"/>
          <p:nvPr/>
        </p:nvSpPr>
        <p:spPr>
          <a:xfrm>
            <a:off x="8686800" y="4788875"/>
            <a:ext cx="456900" cy="27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30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45"/>
          <p:cNvSpPr txBox="1"/>
          <p:nvPr>
            <p:ph type="title"/>
          </p:nvPr>
        </p:nvSpPr>
        <p:spPr>
          <a:xfrm>
            <a:off x="457200" y="269082"/>
            <a:ext cx="7467600" cy="535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1" i="0" lang="pt-BR" sz="395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Comodidade</a:t>
            </a:r>
            <a:endParaRPr/>
          </a:p>
        </p:txBody>
      </p:sp>
      <p:pic>
        <p:nvPicPr>
          <p:cNvPr id="359" name="Google Shape;359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51311" y="1131590"/>
            <a:ext cx="2356791" cy="3899991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45"/>
          <p:cNvSpPr txBox="1"/>
          <p:nvPr/>
        </p:nvSpPr>
        <p:spPr>
          <a:xfrm>
            <a:off x="8686800" y="4788875"/>
            <a:ext cx="456900" cy="27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32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46"/>
          <p:cNvSpPr txBox="1"/>
          <p:nvPr>
            <p:ph type="title"/>
          </p:nvPr>
        </p:nvSpPr>
        <p:spPr>
          <a:xfrm>
            <a:off x="457200" y="269082"/>
            <a:ext cx="7467600" cy="535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1" i="0" lang="pt-BR" sz="395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Recomendação</a:t>
            </a:r>
            <a:endParaRPr b="1" i="0" sz="395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7" name="Google Shape;367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48458" y="1059583"/>
            <a:ext cx="2914192" cy="3997002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46"/>
          <p:cNvSpPr txBox="1"/>
          <p:nvPr/>
        </p:nvSpPr>
        <p:spPr>
          <a:xfrm>
            <a:off x="8686800" y="4788875"/>
            <a:ext cx="456900" cy="27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32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4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pt-BR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Avaliação</a:t>
            </a:r>
            <a:endParaRPr/>
          </a:p>
        </p:txBody>
      </p:sp>
      <p:sp>
        <p:nvSpPr>
          <p:cNvPr id="374" name="Google Shape;374;p47"/>
          <p:cNvSpPr txBox="1"/>
          <p:nvPr>
            <p:ph idx="1" type="body"/>
          </p:nvPr>
        </p:nvSpPr>
        <p:spPr>
          <a:xfrm>
            <a:off x="457200" y="1200150"/>
            <a:ext cx="8229600" cy="372569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18440" lvl="0" marL="32004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◻"/>
            </a:pPr>
            <a:r>
              <a:rPr b="0" i="0" lang="pt-BR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Questionário</a:t>
            </a:r>
            <a:endParaRPr/>
          </a:p>
          <a:p>
            <a:pPr indent="452119" lvl="1" marL="64008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⬜"/>
            </a:pPr>
            <a:r>
              <a:rPr b="0" i="0" lang="pt-BR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 11 a 13 de novembro</a:t>
            </a:r>
            <a:endParaRPr/>
          </a:p>
          <a:p>
            <a:pPr indent="452119" lvl="1" marL="64008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⬜"/>
            </a:pPr>
            <a:r>
              <a:rPr b="0" i="0" lang="pt-BR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IOS - Versão 1.0.5 </a:t>
            </a:r>
            <a:endParaRPr/>
          </a:p>
          <a:p>
            <a:pPr indent="452119" lvl="1" marL="64008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⬜"/>
            </a:pPr>
            <a:r>
              <a:rPr b="0" i="0" lang="pt-BR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Android – Versão 1.0.1</a:t>
            </a:r>
            <a:endParaRPr/>
          </a:p>
          <a:p>
            <a:pPr indent="452119" lvl="1" marL="64008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⬜"/>
            </a:pPr>
            <a:r>
              <a:rPr b="0" i="0" lang="pt-BR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25 questões</a:t>
            </a:r>
            <a:endParaRPr/>
          </a:p>
          <a:p>
            <a:pPr indent="91440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■"/>
            </a:pPr>
            <a:r>
              <a:rPr b="0" i="0" lang="pt-BR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Etapa de reconhecimento</a:t>
            </a:r>
            <a:endParaRPr/>
          </a:p>
          <a:p>
            <a:pPr indent="91440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■"/>
            </a:pPr>
            <a:r>
              <a:rPr b="0" i="0" lang="pt-BR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Etapa de avaliação</a:t>
            </a:r>
            <a:endParaRPr/>
          </a:p>
          <a:p>
            <a:pPr indent="452119" lvl="1" marL="64008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⬜"/>
            </a:pPr>
            <a:r>
              <a:rPr b="0" i="0" lang="pt-BR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Enviado para o e-mail de 3000 usuários</a:t>
            </a:r>
            <a:endParaRPr/>
          </a:p>
          <a:p>
            <a:pPr indent="91440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■"/>
            </a:pPr>
            <a:r>
              <a:rPr b="0" i="0" lang="pt-BR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63 respostas</a:t>
            </a:r>
            <a:endParaRPr/>
          </a:p>
          <a:p>
            <a:pPr indent="636270" lvl="1" marL="64008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900"/>
              <a:buFont typeface="Arial"/>
              <a:buNone/>
            </a:pPr>
            <a:r>
              <a:t/>
            </a:r>
            <a:endParaRPr b="0" i="0" sz="2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18440" lvl="0" marL="32004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Arial"/>
              <a:buNone/>
            </a:pPr>
            <a:r>
              <a:rPr b="0" i="0" lang="pt-BR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endParaRPr b="0" i="0" sz="2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5" name="Google Shape;375;p47"/>
          <p:cNvSpPr txBox="1"/>
          <p:nvPr/>
        </p:nvSpPr>
        <p:spPr>
          <a:xfrm>
            <a:off x="8686800" y="4788875"/>
            <a:ext cx="456900" cy="27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33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4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pt-BR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Resultados</a:t>
            </a:r>
            <a:endParaRPr/>
          </a:p>
        </p:txBody>
      </p:sp>
      <p:sp>
        <p:nvSpPr>
          <p:cNvPr id="381" name="Google Shape;381;p4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18440" lvl="0" marL="32004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Arial"/>
              <a:buNone/>
            </a:pPr>
            <a:r>
              <a:rPr b="1" i="0" lang="pt-BR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Ao logar no aplicativo, o sistema conseguiu identificar a cidade onde você se encontra?</a:t>
            </a:r>
            <a:endParaRPr/>
          </a:p>
          <a:p>
            <a:pPr indent="-218440" lvl="0" marL="32004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18440" lvl="0" marL="32004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Arial"/>
              <a:buNone/>
            </a:pPr>
            <a:r>
              <a:rPr b="0" i="0" lang="pt-BR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18440" lvl="0" marL="32004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Arial"/>
              <a:buNone/>
            </a:pPr>
            <a:r>
              <a:t/>
            </a:r>
            <a:endParaRPr b="0" i="0" sz="2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aptura de Tela 2014-12-15 às 23.43.27.png" id="382" name="Google Shape;382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35482" y="2022708"/>
            <a:ext cx="5293200" cy="2903100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48"/>
          <p:cNvSpPr txBox="1"/>
          <p:nvPr/>
        </p:nvSpPr>
        <p:spPr>
          <a:xfrm>
            <a:off x="8686800" y="4788875"/>
            <a:ext cx="456900" cy="27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34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pt-BR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Resultados</a:t>
            </a:r>
            <a:endParaRPr/>
          </a:p>
        </p:txBody>
      </p:sp>
      <p:sp>
        <p:nvSpPr>
          <p:cNvPr id="389" name="Google Shape;389;p49"/>
          <p:cNvSpPr txBox="1"/>
          <p:nvPr>
            <p:ph idx="1" type="body"/>
          </p:nvPr>
        </p:nvSpPr>
        <p:spPr>
          <a:xfrm>
            <a:off x="457200" y="1200150"/>
            <a:ext cx="8229600" cy="372569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8889" lvl="0" marL="11049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Arial"/>
              <a:buNone/>
            </a:pPr>
            <a:r>
              <a:rPr b="1" i="0" lang="pt-BR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Como você classifica o nível de informação disponibilizada pelo aplicativo?</a:t>
            </a:r>
            <a:r>
              <a:rPr b="0" i="0" lang="pt-BR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indent="-218440" lvl="0" marL="32004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18440" lvl="0" marL="32004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Arial"/>
              <a:buNone/>
            </a:pPr>
            <a:r>
              <a:rPr b="0" i="0" lang="pt-BR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18440" lvl="0" marL="32004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Arial"/>
              <a:buNone/>
            </a:pPr>
            <a:r>
              <a:t/>
            </a:r>
            <a:endParaRPr b="0" i="0" sz="2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aptura de Tela 2014-12-16 às 00.00.16.png" id="390" name="Google Shape;390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5637" y="2034468"/>
            <a:ext cx="8153400" cy="3023152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p49"/>
          <p:cNvSpPr txBox="1"/>
          <p:nvPr/>
        </p:nvSpPr>
        <p:spPr>
          <a:xfrm>
            <a:off x="8686800" y="4788875"/>
            <a:ext cx="456900" cy="27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35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pt-BR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Resultados</a:t>
            </a:r>
            <a:endParaRPr/>
          </a:p>
        </p:txBody>
      </p:sp>
      <p:sp>
        <p:nvSpPr>
          <p:cNvPr id="397" name="Google Shape;397;p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8889" lvl="0" marL="11049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1600">
                <a:solidFill>
                  <a:schemeClr val="dk1"/>
                </a:solidFill>
              </a:rPr>
              <a:t>Você acredita que o aplicativo ajuda a diminuir o risco de roubo, furto, estupros, sequestro e atropelamento que cotidianamente acontecem nos pontos? Isto é, sabendo a localização do ônibus e tendo uma estimativa de quando este chegará ao ponto é possível diminuir a insegurança nos pontos de ônibus? </a:t>
            </a:r>
            <a:r>
              <a:rPr b="1" i="0" lang="pt-BR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1" sz="1800"/>
          </a:p>
          <a:p>
            <a:pPr indent="-218440" lvl="0" marL="32004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18440" lvl="0" marL="32004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Arial"/>
              <a:buNone/>
            </a:pPr>
            <a:r>
              <a:rPr b="0" i="0" lang="pt-BR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18440" lvl="0" marL="32004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Arial"/>
              <a:buNone/>
            </a:pPr>
            <a:r>
              <a:t/>
            </a:r>
            <a:endParaRPr b="0" i="0" sz="2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8" name="Google Shape;398;p50"/>
          <p:cNvSpPr txBox="1"/>
          <p:nvPr/>
        </p:nvSpPr>
        <p:spPr>
          <a:xfrm>
            <a:off x="8686800" y="4788875"/>
            <a:ext cx="456900" cy="27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36</a:t>
            </a:r>
            <a:endParaRPr/>
          </a:p>
        </p:txBody>
      </p:sp>
      <p:pic>
        <p:nvPicPr>
          <p:cNvPr descr="questao13.png" id="399" name="Google Shape;399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0200" y="2510675"/>
            <a:ext cx="6872725" cy="1832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5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pt-BR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Resultados</a:t>
            </a:r>
            <a:endParaRPr/>
          </a:p>
        </p:txBody>
      </p:sp>
      <p:sp>
        <p:nvSpPr>
          <p:cNvPr id="405" name="Google Shape;405;p5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8889" lvl="0" marL="11049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2000">
                <a:solidFill>
                  <a:schemeClr val="dk1"/>
                </a:solidFill>
              </a:rPr>
              <a:t>A forma como é projetada a tarefa de inserir novos incidentes de trânsito lhe motiva a colaborar? </a:t>
            </a:r>
            <a:r>
              <a:rPr b="1" i="0" lang="pt-BR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1" sz="2000"/>
          </a:p>
          <a:p>
            <a:pPr indent="-218440" lvl="0" marL="32004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18440" lvl="0" marL="32004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Arial"/>
              <a:buNone/>
            </a:pPr>
            <a:r>
              <a:rPr b="0" i="0" lang="pt-BR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18440" lvl="0" marL="32004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Arial"/>
              <a:buNone/>
            </a:pPr>
            <a:r>
              <a:t/>
            </a:r>
            <a:endParaRPr b="0" i="0" sz="2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6" name="Google Shape;406;p51"/>
          <p:cNvSpPr txBox="1"/>
          <p:nvPr/>
        </p:nvSpPr>
        <p:spPr>
          <a:xfrm>
            <a:off x="8686800" y="4788875"/>
            <a:ext cx="456900" cy="27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37</a:t>
            </a:r>
            <a:endParaRPr/>
          </a:p>
        </p:txBody>
      </p:sp>
      <p:pic>
        <p:nvPicPr>
          <p:cNvPr descr="questao14.png" id="407" name="Google Shape;407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9225" y="2200354"/>
            <a:ext cx="6199725" cy="1958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questao17.png" id="412" name="Google Shape;412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9313" y="1519238"/>
            <a:ext cx="4905375" cy="1800225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pt-BR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Resultados</a:t>
            </a:r>
            <a:endParaRPr/>
          </a:p>
        </p:txBody>
      </p:sp>
      <p:sp>
        <p:nvSpPr>
          <p:cNvPr id="414" name="Google Shape;414;p52"/>
          <p:cNvSpPr txBox="1"/>
          <p:nvPr>
            <p:ph idx="1" type="body"/>
          </p:nvPr>
        </p:nvSpPr>
        <p:spPr>
          <a:xfrm>
            <a:off x="457200" y="1153000"/>
            <a:ext cx="8229600" cy="3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8889" lvl="0" marL="11049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>
                <a:solidFill>
                  <a:schemeClr val="dk1"/>
                </a:solidFill>
              </a:rPr>
              <a:t>De modo geral, como você classifica a usabilidade do aplicativo? </a:t>
            </a:r>
            <a:endParaRPr b="1">
              <a:solidFill>
                <a:schemeClr val="dk1"/>
              </a:solidFill>
            </a:endParaRPr>
          </a:p>
          <a:p>
            <a:pPr indent="-8889" lvl="0" marL="11049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100">
                <a:solidFill>
                  <a:schemeClr val="dk1"/>
                </a:solidFill>
              </a:rPr>
              <a:t>				</a:t>
            </a:r>
            <a:endParaRPr sz="1100">
              <a:solidFill>
                <a:schemeClr val="dk1"/>
              </a:solidFill>
            </a:endParaRPr>
          </a:p>
          <a:p>
            <a:pPr indent="-8889" lvl="0" marL="11049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100">
                <a:solidFill>
                  <a:schemeClr val="dk1"/>
                </a:solidFill>
              </a:rPr>
              <a:t>			</a:t>
            </a:r>
            <a:endParaRPr sz="1100">
              <a:solidFill>
                <a:schemeClr val="dk1"/>
              </a:solidFill>
            </a:endParaRPr>
          </a:p>
          <a:p>
            <a:pPr indent="-8889" lvl="0" marL="11049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100">
                <a:solidFill>
                  <a:schemeClr val="dk1"/>
                </a:solidFill>
              </a:rPr>
              <a:t>		</a:t>
            </a:r>
            <a:endParaRPr sz="1100">
              <a:solidFill>
                <a:schemeClr val="dk1"/>
              </a:solidFill>
            </a:endParaRPr>
          </a:p>
          <a:p>
            <a:pPr indent="-8889" lvl="0" marL="11049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Arial"/>
              <a:buNone/>
            </a:pPr>
            <a:r>
              <a:t/>
            </a:r>
            <a:endParaRPr b="1" sz="2000"/>
          </a:p>
          <a:p>
            <a:pPr indent="-218440" lvl="0" marL="32004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18440" lvl="0" marL="32004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Arial"/>
              <a:buNone/>
            </a:pPr>
            <a:r>
              <a:rPr b="0" i="0" lang="pt-BR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18440" lvl="0" marL="32004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Arial"/>
              <a:buNone/>
            </a:pPr>
            <a:r>
              <a:t/>
            </a:r>
            <a:endParaRPr b="0" i="0" sz="2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" name="Google Shape;415;p52"/>
          <p:cNvSpPr txBox="1"/>
          <p:nvPr/>
        </p:nvSpPr>
        <p:spPr>
          <a:xfrm>
            <a:off x="8686800" y="4788875"/>
            <a:ext cx="456900" cy="27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38</a:t>
            </a:r>
            <a:endParaRPr/>
          </a:p>
        </p:txBody>
      </p:sp>
      <p:sp>
        <p:nvSpPr>
          <p:cNvPr id="416" name="Google Shape;416;p52"/>
          <p:cNvSpPr txBox="1"/>
          <p:nvPr>
            <p:ph idx="1" type="body"/>
          </p:nvPr>
        </p:nvSpPr>
        <p:spPr>
          <a:xfrm>
            <a:off x="381000" y="3210400"/>
            <a:ext cx="8229600" cy="3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8889" lvl="0" marL="11049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>
                <a:solidFill>
                  <a:schemeClr val="dk1"/>
                </a:solidFill>
              </a:rPr>
              <a:t>Você acredita que uma pessoa sem conhecimento técnico utilizaria o FindBus? </a:t>
            </a:r>
            <a:endParaRPr b="1">
              <a:solidFill>
                <a:schemeClr val="dk1"/>
              </a:solidFill>
            </a:endParaRPr>
          </a:p>
          <a:p>
            <a:pPr indent="-8889" lvl="0" marL="11049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100">
                <a:solidFill>
                  <a:schemeClr val="dk1"/>
                </a:solidFill>
              </a:rPr>
              <a:t>				</a:t>
            </a:r>
            <a:endParaRPr sz="1100">
              <a:solidFill>
                <a:schemeClr val="dk1"/>
              </a:solidFill>
            </a:endParaRPr>
          </a:p>
          <a:p>
            <a:pPr indent="-8889" lvl="0" marL="11049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100">
                <a:solidFill>
                  <a:schemeClr val="dk1"/>
                </a:solidFill>
              </a:rPr>
              <a:t>			</a:t>
            </a:r>
            <a:endParaRPr sz="1100">
              <a:solidFill>
                <a:schemeClr val="dk1"/>
              </a:solidFill>
            </a:endParaRPr>
          </a:p>
          <a:p>
            <a:pPr indent="-8889" lvl="0" marL="11049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100">
                <a:solidFill>
                  <a:schemeClr val="dk1"/>
                </a:solidFill>
              </a:rPr>
              <a:t>		</a:t>
            </a:r>
            <a:endParaRPr sz="1100">
              <a:solidFill>
                <a:schemeClr val="dk1"/>
              </a:solidFill>
            </a:endParaRPr>
          </a:p>
          <a:p>
            <a:pPr indent="-8889" lvl="0" marL="11049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Arial"/>
              <a:buNone/>
            </a:pPr>
            <a:r>
              <a:t/>
            </a:r>
            <a:endParaRPr b="1" sz="2000"/>
          </a:p>
          <a:p>
            <a:pPr indent="-218440" lvl="0" marL="32004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18440" lvl="0" marL="32004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Arial"/>
              <a:buNone/>
            </a:pPr>
            <a:r>
              <a:rPr b="0" i="0" lang="pt-BR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18440" lvl="0" marL="32004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Arial"/>
              <a:buNone/>
            </a:pPr>
            <a:r>
              <a:t/>
            </a:r>
            <a:endParaRPr b="0" i="0" sz="2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questao18.png" id="417" name="Google Shape;417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24088" y="3671888"/>
            <a:ext cx="4695825" cy="1457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7"/>
          <p:cNvSpPr txBox="1"/>
          <p:nvPr>
            <p:ph type="title"/>
          </p:nvPr>
        </p:nvSpPr>
        <p:spPr>
          <a:xfrm>
            <a:off x="457200" y="205978"/>
            <a:ext cx="8229600" cy="65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pt-BR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Motivação</a:t>
            </a:r>
            <a:endParaRPr/>
          </a:p>
        </p:txBody>
      </p:sp>
      <p:sp>
        <p:nvSpPr>
          <p:cNvPr id="133" name="Google Shape;133;p17"/>
          <p:cNvSpPr txBox="1"/>
          <p:nvPr/>
        </p:nvSpPr>
        <p:spPr>
          <a:xfrm>
            <a:off x="8841150" y="4788875"/>
            <a:ext cx="302700" cy="27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3</a:t>
            </a:r>
            <a:endParaRPr/>
          </a:p>
        </p:txBody>
      </p:sp>
      <p:sp>
        <p:nvSpPr>
          <p:cNvPr id="134" name="Google Shape;134;p17"/>
          <p:cNvSpPr txBox="1"/>
          <p:nvPr>
            <p:ph idx="1" type="body"/>
          </p:nvPr>
        </p:nvSpPr>
        <p:spPr>
          <a:xfrm>
            <a:off x="107504" y="1200150"/>
            <a:ext cx="89289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marR="0" rtl="0" algn="just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pt-BR" sz="1600">
                <a:solidFill>
                  <a:schemeClr val="dk1"/>
                </a:solidFill>
              </a:rPr>
              <a:t>A necessidade de um novo portal.</a:t>
            </a:r>
            <a:endParaRPr sz="1600">
              <a:solidFill>
                <a:schemeClr val="dk1"/>
              </a:solidFill>
            </a:endParaRPr>
          </a:p>
          <a:p>
            <a:pPr indent="-228600" lvl="0" marL="457200" marR="0" rtl="0" algn="just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30200" lvl="0" marL="457200" marR="0" rtl="0" algn="just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pt-BR" sz="1600">
                <a:solidFill>
                  <a:schemeClr val="dk1"/>
                </a:solidFill>
              </a:rPr>
              <a:t>O descontentamento dos usuário pelo atual portal.</a:t>
            </a:r>
            <a:endParaRPr sz="1600">
              <a:solidFill>
                <a:schemeClr val="dk1"/>
              </a:solidFill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-330200" lvl="0" marL="457200" marR="0" rtl="0" algn="just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-228600" lvl="0" marL="457200" marR="0" rtl="0" algn="just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pt-BR" sz="1100">
                <a:solidFill>
                  <a:schemeClr val="dk1"/>
                </a:solidFill>
              </a:rPr>
              <a:t>	</a:t>
            </a:r>
            <a:endParaRPr sz="1100">
              <a:solidFill>
                <a:schemeClr val="dk1"/>
              </a:solidFill>
            </a:endParaRPr>
          </a:p>
          <a:p>
            <a:pPr indent="-228600" lvl="0" marL="457200" marR="0" rtl="0" algn="just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600">
                <a:solidFill>
                  <a:schemeClr val="dk1"/>
                </a:solidFill>
              </a:rPr>
              <a:t> </a:t>
            </a:r>
            <a:endParaRPr sz="16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100">
                <a:solidFill>
                  <a:schemeClr val="dk1"/>
                </a:solidFill>
              </a:rPr>
              <a:t>				</a:t>
            </a:r>
            <a:endParaRPr sz="11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100">
                <a:solidFill>
                  <a:schemeClr val="dk1"/>
                </a:solidFill>
              </a:rPr>
              <a:t>			</a:t>
            </a:r>
            <a:endParaRPr sz="11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100">
                <a:solidFill>
                  <a:schemeClr val="dk1"/>
                </a:solidFill>
              </a:rPr>
              <a:t>		</a:t>
            </a:r>
            <a:endParaRPr sz="11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Font typeface="Arial"/>
              <a:buNone/>
            </a:pPr>
            <a:r>
              <a:t/>
            </a:r>
            <a:endParaRPr sz="29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pt-BR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Resultados</a:t>
            </a:r>
            <a:endParaRPr/>
          </a:p>
        </p:txBody>
      </p:sp>
      <p:sp>
        <p:nvSpPr>
          <p:cNvPr id="423" name="Google Shape;423;p53"/>
          <p:cNvSpPr txBox="1"/>
          <p:nvPr>
            <p:ph idx="1" type="body"/>
          </p:nvPr>
        </p:nvSpPr>
        <p:spPr>
          <a:xfrm>
            <a:off x="457200" y="1200150"/>
            <a:ext cx="8229600" cy="372569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8889" lvl="0" marL="11049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Arial"/>
              <a:buNone/>
            </a:pPr>
            <a:r>
              <a:rPr b="1" i="0" lang="pt-BR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Avalie o FindBus com uma nota de 1 a 5.</a:t>
            </a:r>
            <a:r>
              <a:rPr b="0" i="0" lang="pt-BR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indent="-218440" lvl="0" marL="32004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18440" lvl="0" marL="32004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Arial"/>
              <a:buNone/>
            </a:pPr>
            <a:r>
              <a:rPr b="0" i="0" lang="pt-BR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18440" lvl="0" marL="32004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Arial"/>
              <a:buNone/>
            </a:pPr>
            <a:r>
              <a:t/>
            </a:r>
            <a:endParaRPr b="0" i="0" sz="2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aptura de Tela 2014-12-15 às 23.47.25.png" id="424" name="Google Shape;424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9806" y="1717043"/>
            <a:ext cx="8382000" cy="3175000"/>
          </a:xfrm>
          <a:prstGeom prst="rect">
            <a:avLst/>
          </a:prstGeom>
          <a:noFill/>
          <a:ln>
            <a:noFill/>
          </a:ln>
        </p:spPr>
      </p:pic>
      <p:sp>
        <p:nvSpPr>
          <p:cNvPr id="425" name="Google Shape;425;p53"/>
          <p:cNvSpPr txBox="1"/>
          <p:nvPr/>
        </p:nvSpPr>
        <p:spPr>
          <a:xfrm>
            <a:off x="8686800" y="4788875"/>
            <a:ext cx="456900" cy="27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39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5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pt-BR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Análise dos Resultados</a:t>
            </a:r>
            <a:endParaRPr b="0" i="0" sz="4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" name="Google Shape;431;p54"/>
          <p:cNvSpPr txBox="1"/>
          <p:nvPr>
            <p:ph idx="1" type="body"/>
          </p:nvPr>
        </p:nvSpPr>
        <p:spPr>
          <a:xfrm>
            <a:off x="282213" y="1200150"/>
            <a:ext cx="8654537" cy="372569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18440" lvl="0" marL="320040" marR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◻"/>
            </a:pPr>
            <a:r>
              <a:rPr b="0" i="0" lang="pt-BR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Satisfação com o nível de informação disponibilizada pelo aplicativo;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18440" lvl="0" marL="320040" marR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◻"/>
            </a:pPr>
            <a:r>
              <a:rPr b="0" i="0" lang="pt-BR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 aplicativo ajuda </a:t>
            </a:r>
            <a:r>
              <a:rPr b="0" i="0" lang="pt-BR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estimar o exato momento que um determinado ônibus vai chegar no ponto e, por conseguinte, </a:t>
            </a:r>
            <a:r>
              <a:rPr b="0" i="0" lang="pt-BR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otimizar o tempo</a:t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18440" lvl="0" marL="320040" marR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◻"/>
            </a:pPr>
            <a:r>
              <a:rPr b="0" i="0" lang="pt-BR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forma como a tarefa de inserir novos incidentes de trânsito foi projetada motiva a colaboração </a:t>
            </a:r>
            <a:endParaRPr/>
          </a:p>
          <a:p>
            <a:pPr indent="-218440" lvl="0" marL="320040" marR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◻"/>
            </a:pPr>
            <a:r>
              <a:rPr b="0" i="0" lang="pt-BR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 aplicativo apresentou bons resultados quanto à usabilidade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6040" lvl="0" marL="32004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6040" lvl="0" marL="32004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6040" lvl="0" marL="32004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2" name="Google Shape;432;p54"/>
          <p:cNvSpPr txBox="1"/>
          <p:nvPr/>
        </p:nvSpPr>
        <p:spPr>
          <a:xfrm>
            <a:off x="8686800" y="4788875"/>
            <a:ext cx="456900" cy="27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40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pt-BR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Considerações Finais </a:t>
            </a:r>
            <a:endParaRPr b="0" i="0" sz="4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8" name="Google Shape;438;p55"/>
          <p:cNvSpPr txBox="1"/>
          <p:nvPr>
            <p:ph idx="1" type="body"/>
          </p:nvPr>
        </p:nvSpPr>
        <p:spPr>
          <a:xfrm>
            <a:off x="457200" y="1200150"/>
            <a:ext cx="8229600" cy="372569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523240" lvl="0" marL="62484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◻"/>
            </a:pPr>
            <a:r>
              <a:rPr b="0" i="0" lang="pt-BR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Informação</a:t>
            </a:r>
            <a:endParaRPr/>
          </a:p>
          <a:p>
            <a:pPr indent="452119" lvl="1" marL="64008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⬜"/>
            </a:pPr>
            <a:r>
              <a:rPr b="0" i="0" lang="pt-BR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Serviços de Transporte disponíveis</a:t>
            </a:r>
            <a:endParaRPr/>
          </a:p>
          <a:p>
            <a:pPr indent="452119" lvl="1" marL="64008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⬜"/>
            </a:pPr>
            <a:r>
              <a:rPr b="0" i="0" lang="pt-BR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Condições das vias urbanas </a:t>
            </a:r>
            <a:endParaRPr/>
          </a:p>
          <a:p>
            <a:pPr indent="-523240" lvl="0" marL="62484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◻"/>
            </a:pPr>
            <a:r>
              <a:rPr b="0" i="0" lang="pt-BR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Dispositivos Móveis</a:t>
            </a:r>
            <a:endParaRPr/>
          </a:p>
          <a:p>
            <a:pPr indent="452119" lvl="1" marL="64008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⬜"/>
            </a:pPr>
            <a:r>
              <a:rPr b="0" i="0" lang="pt-BR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FindBus</a:t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23240" lvl="0" marL="62484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◻"/>
            </a:pPr>
            <a:r>
              <a:rPr b="0" i="0" lang="pt-BR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Prova de Conceito</a:t>
            </a:r>
            <a:endParaRPr/>
          </a:p>
          <a:p>
            <a:pPr indent="-91440" lvl="0" marL="32004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9" name="Google Shape;439;p55"/>
          <p:cNvSpPr txBox="1"/>
          <p:nvPr/>
        </p:nvSpPr>
        <p:spPr>
          <a:xfrm>
            <a:off x="8686800" y="4788875"/>
            <a:ext cx="456900" cy="27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41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5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pt-BR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Considerações Finais</a:t>
            </a:r>
            <a:endParaRPr b="0" i="0" sz="4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5" name="Google Shape;445;p56"/>
          <p:cNvSpPr txBox="1"/>
          <p:nvPr>
            <p:ph idx="1" type="body"/>
          </p:nvPr>
        </p:nvSpPr>
        <p:spPr>
          <a:xfrm>
            <a:off x="457200" y="1200150"/>
            <a:ext cx="8229600" cy="372569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18440" lvl="0" marL="32004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◻"/>
            </a:pPr>
            <a:r>
              <a:rPr b="0" i="0" lang="pt-BR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Principais dificuldades</a:t>
            </a:r>
            <a:endParaRPr/>
          </a:p>
          <a:p>
            <a:pPr indent="452119" lvl="1" marL="64008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⬜"/>
            </a:pPr>
            <a:r>
              <a:rPr b="0" i="0" lang="pt-BR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Definir o escopo do trabalho</a:t>
            </a:r>
            <a:endParaRPr/>
          </a:p>
          <a:p>
            <a:pPr indent="452119" lvl="1" marL="64008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⬜"/>
            </a:pPr>
            <a:r>
              <a:rPr b="0" i="0" lang="pt-BR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Conseguir a localização dos ônibus através do aparelho GPS </a:t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2119" lvl="1" marL="64008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⬜"/>
            </a:pPr>
            <a:r>
              <a:rPr b="0" i="0" lang="pt-BR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Curva de aprendizado na plataforma Android</a:t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2119" lvl="1" marL="64008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⬜"/>
            </a:pPr>
            <a:r>
              <a:rPr b="0" i="0" lang="pt-BR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Banco de Dados Georreferenciados </a:t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579120" lvl="1" marL="64008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91440" lvl="0" marL="32004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6" name="Google Shape;446;p56"/>
          <p:cNvSpPr txBox="1"/>
          <p:nvPr/>
        </p:nvSpPr>
        <p:spPr>
          <a:xfrm>
            <a:off x="8686800" y="4788875"/>
            <a:ext cx="456900" cy="27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42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5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pt-BR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Considerações Finais</a:t>
            </a:r>
            <a:endParaRPr b="0" i="0" sz="4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2" name="Google Shape;452;p57"/>
          <p:cNvSpPr txBox="1"/>
          <p:nvPr>
            <p:ph idx="1" type="body"/>
          </p:nvPr>
        </p:nvSpPr>
        <p:spPr>
          <a:xfrm>
            <a:off x="457200" y="1200150"/>
            <a:ext cx="8229600" cy="372569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18440" lvl="0" marL="32004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◻"/>
            </a:pPr>
            <a:r>
              <a:rPr b="0" i="0" lang="pt-BR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Trabalhos Futuros</a:t>
            </a:r>
            <a:endParaRPr/>
          </a:p>
          <a:p>
            <a:pPr indent="452119" lvl="1" marL="64008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⬜"/>
            </a:pPr>
            <a:r>
              <a:rPr b="0" i="0" lang="pt-BR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Transporte metroviário e aquáticos </a:t>
            </a:r>
            <a:endParaRPr/>
          </a:p>
          <a:p>
            <a:pPr indent="914400" lvl="2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■"/>
            </a:pPr>
            <a:r>
              <a:rPr b="0" i="0" lang="pt-BR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Trem, Metrô, Ferry-boat</a:t>
            </a:r>
            <a:endParaRPr/>
          </a:p>
          <a:p>
            <a:pPr indent="-91440" lvl="0" marL="32004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2119" lvl="1" marL="64008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⬜"/>
            </a:pPr>
            <a:r>
              <a:rPr b="0" i="0" lang="pt-BR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Integração com Redes Sociais </a:t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914400" lvl="2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■"/>
            </a:pPr>
            <a:r>
              <a:rPr b="0" i="0" lang="pt-BR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Facebook, Twitter </a:t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91440" lvl="0" marL="32004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3" name="Google Shape;453;p57"/>
          <p:cNvSpPr txBox="1"/>
          <p:nvPr/>
        </p:nvSpPr>
        <p:spPr>
          <a:xfrm>
            <a:off x="8686800" y="4788875"/>
            <a:ext cx="456900" cy="27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43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5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pt-BR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Referências</a:t>
            </a:r>
            <a:endParaRPr b="0" i="0" sz="4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9" name="Google Shape;459;p58"/>
          <p:cNvSpPr txBox="1"/>
          <p:nvPr>
            <p:ph idx="1" type="body"/>
          </p:nvPr>
        </p:nvSpPr>
        <p:spPr>
          <a:xfrm>
            <a:off x="94592" y="1066139"/>
            <a:ext cx="8860221" cy="372569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18440" lvl="0" marL="32004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Arial"/>
              <a:buNone/>
            </a:pPr>
            <a:r>
              <a:rPr b="0" i="0" lang="pt-B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WEISER, M. The computer of the 21st Century. Scientific American, [S.1], v.265, n.3, p.66-75, Sept. 1991.</a:t>
            </a:r>
            <a:endParaRPr/>
          </a:p>
          <a:p>
            <a:pPr indent="-218440" lvl="0" marL="320040" marR="0" rtl="0" algn="just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Font typeface="Arial"/>
              <a:buNone/>
            </a:pPr>
            <a:r>
              <a:rPr b="0" i="0" lang="pt-BR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SOMMERVILLE, Ian. Engenharia de Software. 9. ed. São Paulo: Person Prentice Hall, 2011.</a:t>
            </a:r>
            <a:endParaRPr/>
          </a:p>
          <a:p>
            <a:pPr indent="-218440" lvl="0" marL="320040" marR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Font typeface="Arial"/>
              <a:buNone/>
            </a:pPr>
            <a:r>
              <a:rPr b="0" i="0" lang="pt-BR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PLANTER (2012). Avaliação da qualidade de serviço no transporte público. Disponível em </a:t>
            </a:r>
            <a:r>
              <a:rPr b="0" i="0" lang="pt-BR" sz="16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http://planterobservatorio.files.wordpress.com/2012/11/planter-mobilidade.pdf</a:t>
            </a:r>
            <a:r>
              <a:rPr b="0" i="0" lang="pt-BR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  <a:p>
            <a:pPr indent="-218440" lvl="0" marL="320040" marR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Font typeface="Arial"/>
              <a:buNone/>
            </a:pPr>
            <a:r>
              <a:rPr b="0" i="0" lang="pt-BR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Hu, C. (2012). CROWDSOURCED MONOLINGUAL TRANSLATION. Ph.D. thesis, University of Maryland.</a:t>
            </a:r>
            <a:endParaRPr/>
          </a:p>
          <a:p>
            <a:pPr indent="-218440" lvl="0" marL="320040" marR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Font typeface="Arial"/>
              <a:buNone/>
            </a:pPr>
            <a:r>
              <a:rPr b="0" i="0" lang="pt-BR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Weiser, M. (1993). Some computer science issues in ubiquitous computing. Communications of the ACM, 36(7), 75–84.</a:t>
            </a:r>
            <a:endParaRPr/>
          </a:p>
          <a:p>
            <a:pPr indent="-218440" lvl="0" marL="320040" marR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Font typeface="Arial"/>
              <a:buNone/>
            </a:pPr>
            <a:r>
              <a:rPr b="0" i="0" lang="pt-BR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Poslad, S. (2009). Ubiquitous Computing: Smart Devices, Environments and Interactions. Wiley.</a:t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0" name="Google Shape;460;p58"/>
          <p:cNvSpPr txBox="1"/>
          <p:nvPr/>
        </p:nvSpPr>
        <p:spPr>
          <a:xfrm>
            <a:off x="8686800" y="4788875"/>
            <a:ext cx="456900" cy="27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44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8"/>
          <p:cNvSpPr/>
          <p:nvPr/>
        </p:nvSpPr>
        <p:spPr>
          <a:xfrm>
            <a:off x="0" y="571485"/>
            <a:ext cx="9144000" cy="857255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0" name="Google Shape;140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1472" y="285734"/>
            <a:ext cx="3571899" cy="9922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61776" y="2000246"/>
            <a:ext cx="5002822" cy="9072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00562" y="571485"/>
            <a:ext cx="4328415" cy="9286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1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71472" y="1500179"/>
            <a:ext cx="3071833" cy="7972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1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57158" y="2786064"/>
            <a:ext cx="3500461" cy="8617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1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214413" y="3929071"/>
            <a:ext cx="3143272" cy="9013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1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000628" y="3286130"/>
            <a:ext cx="3654404" cy="1000131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18"/>
          <p:cNvSpPr txBox="1"/>
          <p:nvPr/>
        </p:nvSpPr>
        <p:spPr>
          <a:xfrm>
            <a:off x="8841150" y="4788875"/>
            <a:ext cx="302700" cy="27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4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9"/>
          <p:cNvSpPr txBox="1"/>
          <p:nvPr>
            <p:ph type="title"/>
          </p:nvPr>
        </p:nvSpPr>
        <p:spPr>
          <a:xfrm>
            <a:off x="255587" y="205979"/>
            <a:ext cx="8482011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1" i="0" lang="pt-BR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Baixa qualidade do </a:t>
            </a:r>
            <a:r>
              <a:rPr b="1" lang="pt-BR" sz="2800">
                <a:solidFill>
                  <a:schemeClr val="dk2"/>
                </a:solidFill>
              </a:rPr>
              <a:t>site do DCC</a:t>
            </a:r>
            <a:endParaRPr/>
          </a:p>
        </p:txBody>
      </p:sp>
      <p:sp>
        <p:nvSpPr>
          <p:cNvPr id="154" name="Google Shape;154;p19"/>
          <p:cNvSpPr txBox="1"/>
          <p:nvPr/>
        </p:nvSpPr>
        <p:spPr>
          <a:xfrm>
            <a:off x="331787" y="1096566"/>
            <a:ext cx="8405812" cy="10156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b="0" i="0" lang="pt-BR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Pesquisa de Mobilidade Urbana - Avaliação do serviço de transporte público</a:t>
            </a:r>
            <a:endParaRPr/>
          </a:p>
        </p:txBody>
      </p:sp>
      <p:sp>
        <p:nvSpPr>
          <p:cNvPr id="155" name="Google Shape;155;p19"/>
          <p:cNvSpPr txBox="1"/>
          <p:nvPr/>
        </p:nvSpPr>
        <p:spPr>
          <a:xfrm>
            <a:off x="8841150" y="4788875"/>
            <a:ext cx="302700" cy="27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5</a:t>
            </a:r>
            <a:endParaRPr/>
          </a:p>
        </p:txBody>
      </p:sp>
      <p:pic>
        <p:nvPicPr>
          <p:cNvPr id="156" name="Google Shape;15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5412" y="1618100"/>
            <a:ext cx="9144001" cy="333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pt-BR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Problema</a:t>
            </a:r>
            <a:endParaRPr/>
          </a:p>
        </p:txBody>
      </p:sp>
      <p:sp>
        <p:nvSpPr>
          <p:cNvPr id="162" name="Google Shape;162;p20"/>
          <p:cNvSpPr txBox="1"/>
          <p:nvPr>
            <p:ph idx="1" type="body"/>
          </p:nvPr>
        </p:nvSpPr>
        <p:spPr>
          <a:xfrm>
            <a:off x="107504" y="1200150"/>
            <a:ext cx="8928992" cy="372569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Arial"/>
              <a:buNone/>
            </a:pPr>
            <a:r>
              <a:t/>
            </a:r>
            <a:endParaRPr b="0" i="0" sz="2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Font typeface="Arial"/>
              <a:buNone/>
            </a:pPr>
            <a:r>
              <a:t/>
            </a:r>
            <a:endParaRPr b="0" i="0" sz="2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Font typeface="Arial"/>
              <a:buNone/>
            </a:pPr>
            <a:r>
              <a:rPr b="0" i="0" lang="pt-BR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Baixo nível de informação sobre transporte público, principalmente, no que tange a localização dos ônibus, tempo de espera, bem como incidentes ocorridos no trânsito, e uma migração acelerada da população para o transporte individual</a:t>
            </a:r>
            <a:endParaRPr/>
          </a:p>
        </p:txBody>
      </p:sp>
      <p:sp>
        <p:nvSpPr>
          <p:cNvPr id="163" name="Google Shape;163;p20"/>
          <p:cNvSpPr txBox="1"/>
          <p:nvPr/>
        </p:nvSpPr>
        <p:spPr>
          <a:xfrm>
            <a:off x="8841150" y="4788875"/>
            <a:ext cx="302700" cy="27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6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pt-BR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Objetivo</a:t>
            </a:r>
            <a:endParaRPr/>
          </a:p>
        </p:txBody>
      </p:sp>
      <p:sp>
        <p:nvSpPr>
          <p:cNvPr id="169" name="Google Shape;169;p21"/>
          <p:cNvSpPr txBox="1"/>
          <p:nvPr>
            <p:ph idx="1" type="body"/>
          </p:nvPr>
        </p:nvSpPr>
        <p:spPr>
          <a:xfrm>
            <a:off x="457200" y="1200150"/>
            <a:ext cx="8229600" cy="372569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Arial"/>
              <a:buNone/>
            </a:pPr>
            <a:r>
              <a:t/>
            </a:r>
            <a:endParaRPr b="0" i="0" sz="2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Font typeface="Arial"/>
              <a:buNone/>
            </a:pPr>
            <a:r>
              <a:rPr b="0" i="0" lang="pt-BR" sz="2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Desenvolver um aplicativo mobile de apoio a usuários de transporte público para facilitar o acesso a informações contextuais sobre meios de transporte disponíveis e condições dos veículos e vias urbanas</a:t>
            </a:r>
            <a:endParaRPr/>
          </a:p>
          <a:p>
            <a:pPr indent="-218440" lvl="0" marL="32004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Font typeface="Arial"/>
              <a:buNone/>
            </a:pPr>
            <a:r>
              <a:t/>
            </a:r>
            <a:endParaRPr b="0" i="0" sz="2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21"/>
          <p:cNvSpPr txBox="1"/>
          <p:nvPr/>
        </p:nvSpPr>
        <p:spPr>
          <a:xfrm>
            <a:off x="8841150" y="4788875"/>
            <a:ext cx="302700" cy="27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7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pt-BR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Referencial Teórico</a:t>
            </a:r>
            <a:endParaRPr/>
          </a:p>
        </p:txBody>
      </p:sp>
      <p:sp>
        <p:nvSpPr>
          <p:cNvPr id="176" name="Google Shape;176;p22"/>
          <p:cNvSpPr txBox="1"/>
          <p:nvPr>
            <p:ph idx="1" type="body"/>
          </p:nvPr>
        </p:nvSpPr>
        <p:spPr>
          <a:xfrm>
            <a:off x="457200" y="1200150"/>
            <a:ext cx="8229600" cy="372569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905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191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Char char="●"/>
            </a:pPr>
            <a:r>
              <a:rPr b="0" i="0" lang="pt-BR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Computação Ubíqua </a:t>
            </a:r>
            <a:endParaRPr/>
          </a:p>
          <a:p>
            <a:pPr indent="-320040" lvl="0" marL="32004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191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Char char="●"/>
            </a:pPr>
            <a:r>
              <a:rPr b="0" i="1" lang="pt-BR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Crowdsourcing</a:t>
            </a:r>
            <a:endParaRPr/>
          </a:p>
          <a:p>
            <a:pPr indent="-2159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18440" lvl="1" marL="77724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t/>
            </a:r>
            <a:endParaRPr b="0" i="0" sz="3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18440" lvl="0" marL="32004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Font typeface="Arial"/>
              <a:buNone/>
            </a:pPr>
            <a:r>
              <a:t/>
            </a:r>
            <a:endParaRPr b="0" i="0" sz="2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22"/>
          <p:cNvSpPr txBox="1"/>
          <p:nvPr/>
        </p:nvSpPr>
        <p:spPr>
          <a:xfrm>
            <a:off x="8841150" y="4788875"/>
            <a:ext cx="302700" cy="27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8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ediano">
  <a:themeElements>
    <a:clrScheme name="Mediano">
      <a:dk1>
        <a:srgbClr val="000000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